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68" r:id="rId3"/>
  </p:sldMasterIdLst>
  <p:notesMasterIdLst>
    <p:notesMasterId r:id="rId28"/>
  </p:notesMasterIdLst>
  <p:sldIdLst>
    <p:sldId id="257" r:id="rId4"/>
    <p:sldId id="259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6" r:id="rId16"/>
    <p:sldId id="283" r:id="rId17"/>
    <p:sldId id="284" r:id="rId18"/>
    <p:sldId id="287" r:id="rId19"/>
    <p:sldId id="288" r:id="rId20"/>
    <p:sldId id="285" r:id="rId21"/>
    <p:sldId id="289" r:id="rId22"/>
    <p:sldId id="291" r:id="rId23"/>
    <p:sldId id="258" r:id="rId24"/>
    <p:sldId id="271" r:id="rId25"/>
    <p:sldId id="294" r:id="rId26"/>
    <p:sldId id="293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420DB-AD97-4BC5-A801-826271E71FC0}" type="datetimeFigureOut">
              <a:rPr lang="zh-CN" altLang="en-US" smtClean="0"/>
              <a:t>2019/7/21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60D26-320F-4AAA-9805-F2652575F3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37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mtClean="0"/>
          </a:p>
        </p:txBody>
      </p:sp>
      <p:sp>
        <p:nvSpPr>
          <p:cNvPr id="41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fld id="{359660FF-7302-43C9-87E9-92A220F4770F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391029A-DF62-4682-9CA7-DAE27623B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56495DA-35F3-46B7-941E-ACC3D2AB2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B809-941B-4C78-B586-5A1EF41A4B5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989C5-94A6-4858-A37C-A0E1A1269CD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5BB191-4FE0-45B8-915A-DFCAC102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8EEF878-A85F-42D4-AE87-FEC9C056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ED9AC-C603-4BB3-97E5-36AEB7C3A6A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9BF26-F1A4-4A87-8718-1A79D65731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73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D0B6610-DBB0-42C1-9EDD-E5A31F6C5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6ED37E6-E641-4DBF-A0F7-3FCC55AA3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627F2-C331-4DC9-AE8B-14C24AF5D4C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D9758-2E6E-4E56-AB45-1EAB57AFBC1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57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BAE4A-6D8D-41BD-BDF1-3E31D18C0C9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2B35C-E114-477D-A250-ABC5D851C5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169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72F34-E4B7-4F93-A6F1-1208EE80C5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3719-A015-4EBC-A77B-E6DB5C6CE5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14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D0882-FB9E-468B-A5B6-149A9BB052C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AC627-1FCF-4791-A1A0-7E325662E2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08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8D5C6-B88B-4D43-9EF8-051C1634712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33EE0-994E-4DAD-9EF6-EB221AD126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93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9FC09-ECF8-40CE-9EB8-9FF6D52B301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2AFF6-1B0C-44E9-A8BE-B464E027DF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14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C442A-AC89-4992-9C54-B378EF49393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35348-141A-4850-AC35-8781C9E271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488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1628E-7811-40CB-8B1A-E084683C7A8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44681-BC84-4D84-8314-0222D870F0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77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91AFB-94D2-41B7-B805-FD75F863EDD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1A690-68A2-4BFF-BFCA-FACD8BA7EA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8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244DFC7-8247-492D-8315-25F8D412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64C8036-ED66-460E-8DB2-DD01D066B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8A9D1-05B3-4C90-B3E6-BF7EA02BB3A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4CB30-AD3B-44F4-8ADB-6A484448E4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83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3A6C7-3755-40C5-9536-A4432C78ABE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E787E-B948-4B3B-956F-204510DAC3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217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A13D-FD29-4542-84F4-DE5408C51F8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DBE42-90EC-406A-BE16-045E053DA3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366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A194F-9902-4E4C-81F6-2B8FAEDA714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B122E-5C9A-4086-BF94-CDC2746264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139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BAE4A-6D8D-41BD-BDF1-3E31D18C0C95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2B35C-E114-477D-A250-ABC5D851C5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134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72F34-E4B7-4F93-A6F1-1208EE80C5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3719-A015-4EBC-A77B-E6DB5C6CE5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691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D0882-FB9E-468B-A5B6-149A9BB052C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AC627-1FCF-4791-A1A0-7E325662E2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884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8D5C6-B88B-4D43-9EF8-051C1634712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33EE0-994E-4DAD-9EF6-EB221AD126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460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9FC09-ECF8-40CE-9EB8-9FF6D52B301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2AFF6-1B0C-44E9-A8BE-B464E027DF1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882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C442A-AC89-4992-9C54-B378EF49393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35348-141A-4850-AC35-8781C9E271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80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1628E-7811-40CB-8B1A-E084683C7A8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44681-BC84-4D84-8314-0222D870F0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90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F274FA3-35E4-4AD5-80A8-0F147B19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5D42E61-0C79-46F1-98D2-E0D77B0A6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14B2A-18F8-4799-B5A7-0C8724199D8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BA9CE-912B-4654-8A0F-3004CFAEFE4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80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91AFB-94D2-41B7-B805-FD75F863EDD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1A690-68A2-4BFF-BFCA-FACD8BA7EA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525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3A6C7-3755-40C5-9536-A4432C78ABE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E787E-B948-4B3B-956F-204510DAC3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295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A13D-FD29-4542-84F4-DE5408C51F82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DBE42-90EC-406A-BE16-045E053DA3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366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A194F-9902-4E4C-81F6-2B8FAEDA714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B122E-5C9A-4086-BF94-CDC2746264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0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18EB5D-755A-4298-BDDA-C377C33A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F21368B-9EDA-4D58-A2CC-EA362D2C2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0E2EC65-F328-4106-AC65-3C4A1AB97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2136D-C292-4AEF-BE20-486BDCA854A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93A3A-2D81-4C3A-90F3-A218D23DB83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4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EF63EC4-5FD1-4608-BC94-D5D19B20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D1E9E00-4AD9-4E96-816E-F64C60A5D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08B3B6E-65E3-4DD4-A856-6B18A7A71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7B75D34-5F8D-4605-95B9-B964BDFCA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D72A54-49AD-4C70-8E96-DF431032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F66A8-94EA-4723-B7AF-F76AF9DD06E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F8233-8CA4-4982-BE64-D2421CEAC36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3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A81A1A4-A585-4AFC-845C-BF7A433B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7F62D-CE11-4121-878B-1A3025BB1CA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0F5C2-DA7B-4CD5-9056-52CF124B0E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6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A69B0-0978-42FC-8909-15F707C22FB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B2C27-0A0A-456E-A935-6BC51201172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0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08404ED-DF18-4D9F-B026-C1A2FDA7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B39549-7920-458C-B754-15F0C7019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EB9F324-4469-414A-8A3D-B24260B42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2316-D4E6-46FF-8452-F83672DC3DF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95B37-7F95-45DA-A9B7-EF546253F96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57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37DAC3-CBE8-49B4-8C04-572F140D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40D6BD9-DD28-47FA-B374-0FAAD5EA2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EED0A6C-2109-4B40-9F97-8F2FB246B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EA4CF-C0D6-4ACF-BD15-09CFD7C5A22C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38D2A-4B96-4EE0-A17F-A0E9759FA59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96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4C0406F-6AF9-4BCF-8C00-360F6D8E2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4AAFB33-2B4D-4BDA-8E5D-0355254BC40E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5839452-2DA0-48E4-A2BC-7BA4195E1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18DCA5-E397-42CA-A5C6-25064DF5A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2E953-CDBD-4253-89C1-8C31AF87765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52484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5" tIns="34289" rIns="68565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5" tIns="34289" rIns="68565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175">
              <a:defRPr/>
            </a:pPr>
            <a:fld id="{B4FAF9EB-26F7-45DF-B298-94A72524A39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75"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914175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565" tIns="34289" rIns="68565" bIns="3428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914175" fontAlgn="base">
              <a:spcBef>
                <a:spcPct val="0"/>
              </a:spcBef>
              <a:spcAft>
                <a:spcPct val="0"/>
              </a:spcAft>
              <a:defRPr/>
            </a:pPr>
            <a:fld id="{4A25488F-34A3-465E-8FB3-60A22DDB345D}" type="slidenum">
              <a:rPr lang="zh-CN" altLang="en-US" smtClean="0"/>
              <a:pPr defTabSz="91417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34281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68563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02844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37126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10" indent="-17141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4FAF9EB-26F7-45DF-B298-94A72524A39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25488F-34A3-465E-8FB3-60A22DDB345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80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090804B-B77A-4BB9-AF4F-FFC53536AA77}"/>
              </a:ext>
            </a:extLst>
          </p:cNvPr>
          <p:cNvSpPr/>
          <p:nvPr/>
        </p:nvSpPr>
        <p:spPr>
          <a:xfrm>
            <a:off x="-22622" y="0"/>
            <a:ext cx="9191626" cy="514350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01659795-089F-46A8-AFE2-2406C51CB351}"/>
              </a:ext>
            </a:extLst>
          </p:cNvPr>
          <p:cNvSpPr/>
          <p:nvPr/>
        </p:nvSpPr>
        <p:spPr>
          <a:xfrm>
            <a:off x="1628776" y="3097464"/>
            <a:ext cx="5750719" cy="34528"/>
          </a:xfrm>
          <a:prstGeom prst="rect">
            <a:avLst/>
          </a:prstGeom>
          <a:solidFill>
            <a:srgbClr val="DA2C2D"/>
          </a:solidFill>
          <a:ln>
            <a:solidFill>
              <a:srgbClr val="DA2C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2CE55B29-0A36-413E-99BD-16E575DE3C39}"/>
              </a:ext>
            </a:extLst>
          </p:cNvPr>
          <p:cNvSpPr txBox="1"/>
          <p:nvPr/>
        </p:nvSpPr>
        <p:spPr>
          <a:xfrm>
            <a:off x="1979712" y="1054891"/>
            <a:ext cx="4746698" cy="761745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800">
              <a:defRPr/>
            </a:pPr>
            <a:r>
              <a:rPr lang="en-US" altLang="zh-CN" sz="45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45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立小言易作文</a:t>
            </a:r>
            <a:r>
              <a:rPr lang="en-US" altLang="zh-CN" sz="45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zh-CN" altLang="en-US" sz="45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7" name="文本框 16"/>
          <p:cNvSpPr txBox="1">
            <a:spLocks noChangeArrowheads="1"/>
          </p:cNvSpPr>
          <p:nvPr/>
        </p:nvSpPr>
        <p:spPr bwMode="auto">
          <a:xfrm>
            <a:off x="3138685" y="3651870"/>
            <a:ext cx="2729459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800" dirty="0" smtClean="0">
                <a:solidFill>
                  <a:prstClr val="black"/>
                </a:solidFill>
                <a:latin typeface="华文行楷" pitchFamily="2" charset="-122"/>
                <a:ea typeface="华文行楷" pitchFamily="2" charset="-122"/>
              </a:rPr>
              <a:t>主讲人：邢淑红</a:t>
            </a:r>
            <a:endParaRPr lang="en-US" altLang="zh-CN" sz="1800" dirty="0" smtClean="0">
              <a:solidFill>
                <a:prstClr val="black"/>
              </a:solidFill>
              <a:latin typeface="华文行楷" pitchFamily="2" charset="-122"/>
              <a:ea typeface="华文行楷" pitchFamily="2" charset="-122"/>
            </a:endParaRP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800" dirty="0" smtClean="0">
                <a:solidFill>
                  <a:prstClr val="black"/>
                </a:solidFill>
                <a:latin typeface="华文行楷" pitchFamily="2" charset="-122"/>
                <a:ea typeface="华文行楷" pitchFamily="2" charset="-122"/>
              </a:rPr>
              <a:t>深圳市立言教育研究院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B2C29499-6494-4F99-B434-FA133EAD7091}"/>
              </a:ext>
            </a:extLst>
          </p:cNvPr>
          <p:cNvSpPr/>
          <p:nvPr/>
        </p:nvSpPr>
        <p:spPr>
          <a:xfrm>
            <a:off x="0" y="4416028"/>
            <a:ext cx="9144000" cy="727472"/>
          </a:xfrm>
          <a:prstGeom prst="rect">
            <a:avLst/>
          </a:prstGeom>
          <a:solidFill>
            <a:srgbClr val="DA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6858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="" xmlns:a16="http://schemas.microsoft.com/office/drawing/2014/main" id="{795B422B-F436-4EDD-AD37-24A0A840E233}"/>
              </a:ext>
            </a:extLst>
          </p:cNvPr>
          <p:cNvCxnSpPr/>
          <p:nvPr/>
        </p:nvCxnSpPr>
        <p:spPr>
          <a:xfrm>
            <a:off x="0" y="4549379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5E0730E3-8163-4A77-AF40-76E38E48DB80}"/>
              </a:ext>
            </a:extLst>
          </p:cNvPr>
          <p:cNvCxnSpPr/>
          <p:nvPr/>
        </p:nvCxnSpPr>
        <p:spPr>
          <a:xfrm>
            <a:off x="0" y="4679156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1" name="图片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t="31654" r="10349" b="36723"/>
          <a:stretch>
            <a:fillRect/>
          </a:stretch>
        </p:blipFill>
        <p:spPr bwMode="auto">
          <a:xfrm>
            <a:off x="410768" y="310754"/>
            <a:ext cx="2078831" cy="7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190192"/>
            <a:ext cx="1227535" cy="122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图片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06" y="2190192"/>
            <a:ext cx="1128713" cy="124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5">
            <a:extLst>
              <a:ext uri="{FF2B5EF4-FFF2-40B4-BE49-F238E27FC236}">
                <a16:creationId xmlns="" xmlns:a16="http://schemas.microsoft.com/office/drawing/2014/main" id="{2CE55B29-0A36-413E-99BD-16E575DE3C39}"/>
              </a:ext>
            </a:extLst>
          </p:cNvPr>
          <p:cNvSpPr txBox="1"/>
          <p:nvPr/>
        </p:nvSpPr>
        <p:spPr>
          <a:xfrm>
            <a:off x="2705622" y="1920221"/>
            <a:ext cx="4746698" cy="117724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800">
              <a:defRPr/>
            </a:pPr>
            <a:r>
              <a:rPr lang="zh-CN" alt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   一年级上册</a:t>
            </a:r>
            <a:endParaRPr lang="en-US" altLang="zh-CN" sz="3600" b="1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defTabSz="685800">
              <a:defRPr/>
            </a:pPr>
            <a:r>
              <a:rPr lang="zh-CN" altLang="en-US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看图写话三步走</a:t>
            </a:r>
            <a:endParaRPr lang="zh-CN" altLang="en-US" sz="36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5336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75" y="195486"/>
            <a:ext cx="3452395" cy="474442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5555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立小言易作文看图写话三步走</a:t>
            </a:r>
            <a:endParaRPr lang="zh-CN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1491630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第一步： </a:t>
            </a:r>
            <a:endParaRPr lang="en-US" altLang="zh-CN" sz="28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</a:rPr>
              <a:t>找主角，</a:t>
            </a:r>
            <a:r>
              <a:rPr lang="zh-CN" altLang="en-US" sz="2800" b="1" dirty="0">
                <a:solidFill>
                  <a:srgbClr val="FF0000"/>
                </a:solidFill>
              </a:rPr>
              <a:t>写一句话</a:t>
            </a:r>
          </a:p>
        </p:txBody>
      </p:sp>
    </p:spTree>
    <p:extLst>
      <p:ext uri="{BB962C8B-B14F-4D97-AF65-F5344CB8AC3E}">
        <p14:creationId xmlns:p14="http://schemas.microsoft.com/office/powerpoint/2010/main" val="31273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5555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立小言易作文看图写话三步走</a:t>
            </a:r>
            <a:endParaRPr lang="zh-CN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1491630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第一步： </a:t>
            </a:r>
            <a:endParaRPr lang="en-US" altLang="zh-CN" sz="2800" b="1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</a:rPr>
              <a:t>找主角，</a:t>
            </a:r>
            <a:r>
              <a:rPr lang="zh-CN" altLang="en-US" sz="2800" b="1" dirty="0">
                <a:solidFill>
                  <a:srgbClr val="FF0000"/>
                </a:solidFill>
              </a:rPr>
              <a:t>写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一句话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</a:rPr>
              <a:t>练一练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79" y="125737"/>
            <a:ext cx="3398922" cy="467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34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5555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</a:rPr>
              <a:t>立小言易作文看图写话三步走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1491630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第二步： </a:t>
            </a:r>
            <a:endParaRPr lang="en-US" altLang="zh-CN" sz="2800" b="1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</a:rPr>
              <a:t>会观察 ，把句子变长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1546"/>
            <a:ext cx="3318280" cy="466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3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11546"/>
            <a:ext cx="3318280" cy="466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771800" y="2642119"/>
            <a:ext cx="1944216" cy="2089871"/>
            <a:chOff x="2771800" y="2642119"/>
            <a:chExt cx="1944216" cy="2089871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771800" y="2642119"/>
              <a:ext cx="108012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3019129" y="4731990"/>
              <a:ext cx="169688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5139220" y="347330"/>
            <a:ext cx="3825267" cy="4312652"/>
            <a:chOff x="5139220" y="347330"/>
            <a:chExt cx="3825267" cy="431265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220" y="347330"/>
              <a:ext cx="3825267" cy="431265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sx="102000" sy="102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直接连接符 12"/>
            <p:cNvCxnSpPr/>
            <p:nvPr/>
          </p:nvCxnSpPr>
          <p:spPr>
            <a:xfrm>
              <a:off x="5796136" y="2283718"/>
              <a:ext cx="194421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50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5555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</a:rPr>
              <a:t>立小言易作文看图写话三步走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1491630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第二步： </a:t>
            </a:r>
            <a:endParaRPr lang="en-US" altLang="zh-CN" sz="2800" b="1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</a:rPr>
              <a:t>会观察 ，把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句子变长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endParaRPr lang="en-US" altLang="zh-CN" sz="2800" b="1" dirty="0" smtClean="0">
              <a:solidFill>
                <a:srgbClr val="FF0000"/>
              </a:solidFill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</a:rPr>
              <a:t>练一练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305970"/>
            <a:ext cx="3425902" cy="464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95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5555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</a:rPr>
              <a:t>立小言易作文看图写话三步走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1491630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第三步： </a:t>
            </a:r>
            <a:endParaRPr lang="en-US" altLang="zh-CN" sz="2800" b="1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</a:rPr>
              <a:t>加想象，写一段话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677"/>
            <a:ext cx="325997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1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 dirty="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677"/>
            <a:ext cx="325997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5139220" y="347330"/>
            <a:ext cx="3825267" cy="4312652"/>
            <a:chOff x="5139220" y="347330"/>
            <a:chExt cx="3825267" cy="4312652"/>
          </a:xfrm>
        </p:grpSpPr>
        <p:grpSp>
          <p:nvGrpSpPr>
            <p:cNvPr id="11" name="组合 10"/>
            <p:cNvGrpSpPr/>
            <p:nvPr/>
          </p:nvGrpSpPr>
          <p:grpSpPr>
            <a:xfrm>
              <a:off x="5139220" y="347330"/>
              <a:ext cx="3825267" cy="4312652"/>
              <a:chOff x="5139220" y="347330"/>
              <a:chExt cx="3825267" cy="4312652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9220" y="347330"/>
                <a:ext cx="3825267" cy="43126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sx="102000" sy="102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3" name="直接连接符 12"/>
              <p:cNvCxnSpPr/>
              <p:nvPr/>
            </p:nvCxnSpPr>
            <p:spPr>
              <a:xfrm>
                <a:off x="6228184" y="2715766"/>
                <a:ext cx="237626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直接连接符 13"/>
            <p:cNvCxnSpPr/>
            <p:nvPr/>
          </p:nvCxnSpPr>
          <p:spPr>
            <a:xfrm>
              <a:off x="5436096" y="3075806"/>
              <a:ext cx="1800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93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 dirty="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677"/>
            <a:ext cx="325997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5220072" y="333375"/>
            <a:ext cx="3341687" cy="4475163"/>
            <a:chOff x="5220072" y="333375"/>
            <a:chExt cx="3341687" cy="447516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333375"/>
              <a:ext cx="3341687" cy="4475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直接连接符 2"/>
            <p:cNvCxnSpPr/>
            <p:nvPr/>
          </p:nvCxnSpPr>
          <p:spPr>
            <a:xfrm>
              <a:off x="6228184" y="1491630"/>
              <a:ext cx="86409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693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5555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</a:rPr>
              <a:t>立小言易作文看图写话三步走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0864" y="1122955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第三步： </a:t>
            </a:r>
            <a:endParaRPr lang="en-US" altLang="zh-CN" sz="2800" b="1" dirty="0" smtClean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</a:rPr>
              <a:t>加想象 ，写一段话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endParaRPr lang="en-US" altLang="zh-CN" sz="2800" b="1" dirty="0" smtClean="0">
              <a:solidFill>
                <a:srgbClr val="FF0000"/>
              </a:solidFill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</a:rPr>
              <a:t>练一练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38892" y="100999"/>
            <a:ext cx="3637164" cy="4486975"/>
            <a:chOff x="1438892" y="195486"/>
            <a:chExt cx="3421140" cy="413648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892" y="195486"/>
              <a:ext cx="3388498" cy="3007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" b="64224"/>
            <a:stretch/>
          </p:blipFill>
          <p:spPr bwMode="auto">
            <a:xfrm>
              <a:off x="1658106" y="2810253"/>
              <a:ext cx="3201926" cy="152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2"/>
          <a:stretch/>
        </p:blipFill>
        <p:spPr bwMode="auto">
          <a:xfrm>
            <a:off x="6156176" y="2307340"/>
            <a:ext cx="2887981" cy="231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5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476453" y="699542"/>
            <a:ext cx="3637164" cy="3448287"/>
            <a:chOff x="1438892" y="1153040"/>
            <a:chExt cx="3421140" cy="317893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40"/>
            <a:stretch/>
          </p:blipFill>
          <p:spPr bwMode="auto">
            <a:xfrm>
              <a:off x="1438892" y="1153040"/>
              <a:ext cx="3388498" cy="204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" b="64224"/>
            <a:stretch/>
          </p:blipFill>
          <p:spPr bwMode="auto">
            <a:xfrm>
              <a:off x="1658106" y="2810253"/>
              <a:ext cx="3201926" cy="152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2"/>
          <a:stretch/>
        </p:blipFill>
        <p:spPr bwMode="auto">
          <a:xfrm>
            <a:off x="4932040" y="763382"/>
            <a:ext cx="395682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2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01723"/>
            <a:ext cx="6629755" cy="4299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205442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立小言家族</a:t>
            </a:r>
            <a:endParaRPr lang="zh-CN" altLang="en-US" sz="28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5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2"/>
          <a:stretch/>
        </p:blipFill>
        <p:spPr bwMode="auto">
          <a:xfrm>
            <a:off x="1365923" y="488741"/>
            <a:ext cx="4782303" cy="382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06" b="60724" l="25200" r="5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74" t="17615" r="41374" b="39560"/>
          <a:stretch/>
        </p:blipFill>
        <p:spPr bwMode="auto">
          <a:xfrm>
            <a:off x="2778632" y="1456181"/>
            <a:ext cx="2048758" cy="18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64" l="9574" r="89894">
                        <a14:backgroundMark x1="21277" y1="65354" x2="20745" y2="79528"/>
                        <a14:backgroundMark x1="33511" y1="53543" x2="38830" y2="54331"/>
                        <a14:backgroundMark x1="61702" y1="53543" x2="66489" y2="5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128">
            <a:off x="2551388" y="1919941"/>
            <a:ext cx="1950387" cy="131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61300"/>
            <a:ext cx="2764271" cy="207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09597"/>
            <a:ext cx="1647075" cy="149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6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554" y="771550"/>
            <a:ext cx="1330027" cy="48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>
            <a:extLst>
              <a:ext uri="{FF2B5EF4-FFF2-40B4-BE49-F238E27FC236}"/>
            </a:extLst>
          </p:cNvPr>
          <p:cNvSpPr/>
          <p:nvPr/>
        </p:nvSpPr>
        <p:spPr>
          <a:xfrm>
            <a:off x="0" y="-3572"/>
            <a:ext cx="9144000" cy="727472"/>
          </a:xfrm>
          <a:prstGeom prst="rect">
            <a:avLst/>
          </a:prstGeom>
          <a:solidFill>
            <a:srgbClr val="DA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anchor="ctr"/>
          <a:lstStyle/>
          <a:p>
            <a:pPr algn="ctr" defTabSz="68563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矩形 18">
            <a:extLst>
              <a:ext uri="{FF2B5EF4-FFF2-40B4-BE49-F238E27FC236}"/>
            </a:extLst>
          </p:cNvPr>
          <p:cNvSpPr/>
          <p:nvPr/>
        </p:nvSpPr>
        <p:spPr>
          <a:xfrm>
            <a:off x="0" y="4416028"/>
            <a:ext cx="9144000" cy="727472"/>
          </a:xfrm>
          <a:prstGeom prst="rect">
            <a:avLst/>
          </a:prstGeom>
          <a:solidFill>
            <a:srgbClr val="DA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anchor="ctr"/>
          <a:lstStyle/>
          <a:p>
            <a:pPr algn="ctr" defTabSz="68563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21" name="直接连接符 20">
            <a:extLst>
              <a:ext uri="{FF2B5EF4-FFF2-40B4-BE49-F238E27FC236}"/>
            </a:extLst>
          </p:cNvPr>
          <p:cNvCxnSpPr/>
          <p:nvPr/>
        </p:nvCxnSpPr>
        <p:spPr>
          <a:xfrm>
            <a:off x="0" y="46434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/>
            </a:extLst>
          </p:cNvPr>
          <p:cNvCxnSpPr/>
          <p:nvPr/>
        </p:nvCxnSpPr>
        <p:spPr>
          <a:xfrm>
            <a:off x="0" y="594122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/>
            </a:extLst>
          </p:cNvPr>
          <p:cNvCxnSpPr/>
          <p:nvPr/>
        </p:nvCxnSpPr>
        <p:spPr>
          <a:xfrm>
            <a:off x="0" y="4549379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/>
            </a:extLst>
          </p:cNvPr>
          <p:cNvCxnSpPr/>
          <p:nvPr/>
        </p:nvCxnSpPr>
        <p:spPr>
          <a:xfrm>
            <a:off x="0" y="4679156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4727646" y="1419622"/>
            <a:ext cx="3366120" cy="2246769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立小言，真淘气，</a:t>
            </a: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淘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个东，淘个西，</a:t>
            </a: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淘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来立小言易作文，</a:t>
            </a: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看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图写话变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容易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智慧可爱我第一。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15566"/>
            <a:ext cx="2160240" cy="338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3939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1131590"/>
            <a:ext cx="3672408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51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923928" y="627534"/>
            <a:ext cx="4752528" cy="432048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流程图: 决策 2"/>
          <p:cNvSpPr/>
          <p:nvPr/>
        </p:nvSpPr>
        <p:spPr>
          <a:xfrm>
            <a:off x="8103940" y="473145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8639082" y="473145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流程图: 决策 10"/>
          <p:cNvSpPr/>
          <p:nvPr/>
        </p:nvSpPr>
        <p:spPr>
          <a:xfrm>
            <a:off x="8373598" y="704725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流程图: 决策 11"/>
          <p:cNvSpPr/>
          <p:nvPr/>
        </p:nvSpPr>
        <p:spPr>
          <a:xfrm>
            <a:off x="8373598" y="232820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40308"/>
            <a:ext cx="2157413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39952" y="919838"/>
            <a:ext cx="4392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        </a:t>
            </a:r>
            <a:r>
              <a:rPr lang="zh-CN" altLang="en-US" sz="2800" b="1" dirty="0"/>
              <a:t>起步于教材</a:t>
            </a:r>
            <a:endParaRPr lang="en-US" altLang="zh-CN" sz="2800" b="1" dirty="0"/>
          </a:p>
          <a:p>
            <a:r>
              <a:rPr lang="en-US" altLang="zh-CN" sz="2800" b="1" dirty="0"/>
              <a:t> </a:t>
            </a:r>
            <a:r>
              <a:rPr lang="en-US" altLang="zh-CN" sz="2800" b="1" dirty="0" smtClean="0"/>
              <a:t>       </a:t>
            </a:r>
            <a:r>
              <a:rPr lang="zh-CN" altLang="en-US" sz="2800" b="1" dirty="0" smtClean="0"/>
              <a:t>拓展于两翼</a:t>
            </a:r>
            <a:endParaRPr lang="en-US" altLang="zh-CN" sz="2800" b="1" dirty="0" smtClean="0"/>
          </a:p>
          <a:p>
            <a:r>
              <a:rPr lang="en-US" altLang="zh-CN" sz="2800" b="1" dirty="0"/>
              <a:t> </a:t>
            </a:r>
            <a:r>
              <a:rPr lang="en-US" altLang="zh-CN" sz="2800" b="1" dirty="0" smtClean="0"/>
              <a:t>       </a:t>
            </a:r>
            <a:r>
              <a:rPr lang="zh-CN" altLang="en-US" sz="2800" b="1" dirty="0" smtClean="0"/>
              <a:t>积累于课内</a:t>
            </a:r>
            <a:endParaRPr lang="en-US" altLang="zh-CN" sz="2800" b="1" dirty="0" smtClean="0"/>
          </a:p>
          <a:p>
            <a:r>
              <a:rPr lang="en-US" altLang="zh-CN" sz="2800" b="1" dirty="0"/>
              <a:t> </a:t>
            </a:r>
            <a:r>
              <a:rPr lang="en-US" altLang="zh-CN" sz="2800" b="1" dirty="0" smtClean="0"/>
              <a:t>       </a:t>
            </a:r>
            <a:r>
              <a:rPr lang="zh-CN" altLang="en-US" sz="2800" b="1" dirty="0" smtClean="0"/>
              <a:t>运用于课外</a:t>
            </a:r>
            <a:endParaRPr lang="en-US" altLang="zh-CN" sz="2800" b="1" dirty="0" smtClean="0"/>
          </a:p>
          <a:p>
            <a:r>
              <a:rPr lang="en-US" altLang="zh-CN" sz="2800" b="1" dirty="0"/>
              <a:t> </a:t>
            </a:r>
            <a:r>
              <a:rPr lang="en-US" altLang="zh-CN" sz="2800" b="1" dirty="0" smtClean="0"/>
              <a:t>       </a:t>
            </a:r>
            <a:r>
              <a:rPr lang="zh-CN" altLang="en-US" sz="2800" b="1" dirty="0" smtClean="0"/>
              <a:t>找主角，写一句话</a:t>
            </a:r>
            <a:endParaRPr lang="en-US" altLang="zh-CN" sz="2800" b="1" dirty="0" smtClean="0"/>
          </a:p>
          <a:p>
            <a:r>
              <a:rPr lang="en-US" altLang="zh-CN" sz="2800" b="1" dirty="0"/>
              <a:t> </a:t>
            </a:r>
            <a:r>
              <a:rPr lang="en-US" altLang="zh-CN" sz="2800" b="1" dirty="0" smtClean="0"/>
              <a:t>       </a:t>
            </a:r>
            <a:r>
              <a:rPr lang="zh-CN" altLang="en-US" sz="2800" b="1" dirty="0" smtClean="0"/>
              <a:t>会观察 ，把句子变长</a:t>
            </a:r>
            <a:endParaRPr lang="en-US" altLang="zh-CN" sz="2800" b="1" dirty="0" smtClean="0"/>
          </a:p>
          <a:p>
            <a:r>
              <a:rPr lang="en-US" altLang="zh-CN" sz="2800" b="1" dirty="0"/>
              <a:t> </a:t>
            </a:r>
            <a:r>
              <a:rPr lang="en-US" altLang="zh-CN" sz="2800" b="1" dirty="0" smtClean="0"/>
              <a:t>       </a:t>
            </a:r>
            <a:r>
              <a:rPr lang="zh-CN" altLang="en-US" sz="2800" b="1" dirty="0" smtClean="0"/>
              <a:t>加想象，写一段话</a:t>
            </a:r>
            <a:endParaRPr lang="en-US" altLang="zh-CN" sz="2800" b="1" dirty="0" smtClean="0"/>
          </a:p>
          <a:p>
            <a:r>
              <a:rPr lang="en-US" altLang="zh-CN" sz="2800" b="1" dirty="0"/>
              <a:t> 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立小言易作文看图写话三步走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3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34"/>
    </mc:Choice>
    <mc:Fallback xmlns="">
      <p:transition spd="slow" advTm="8093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1131590"/>
            <a:ext cx="3672408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51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923928" y="627534"/>
            <a:ext cx="4752528" cy="432048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流程图: 决策 2"/>
          <p:cNvSpPr/>
          <p:nvPr/>
        </p:nvSpPr>
        <p:spPr>
          <a:xfrm>
            <a:off x="8103940" y="473145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8639082" y="473145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流程图: 决策 10"/>
          <p:cNvSpPr/>
          <p:nvPr/>
        </p:nvSpPr>
        <p:spPr>
          <a:xfrm>
            <a:off x="8373598" y="704725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流程图: 决策 11"/>
          <p:cNvSpPr/>
          <p:nvPr/>
        </p:nvSpPr>
        <p:spPr>
          <a:xfrm>
            <a:off x="8373598" y="232820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40308"/>
            <a:ext cx="2157413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39952" y="1851670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         </a:t>
            </a:r>
            <a:r>
              <a:rPr lang="zh-CN" altLang="en-US" sz="3200" b="1" dirty="0" smtClean="0"/>
              <a:t>立小言易作文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        寻找千校万人</a:t>
            </a:r>
            <a:endParaRPr lang="en-US" altLang="zh-CN" sz="3200" b="1" dirty="0"/>
          </a:p>
          <a:p>
            <a:r>
              <a:rPr lang="zh-CN" altLang="en-US" sz="3200" b="1" dirty="0" smtClean="0"/>
              <a:t>       小读者、小作者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438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34"/>
    </mc:Choice>
    <mc:Fallback xmlns="">
      <p:transition spd="slow" advTm="8093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1131590"/>
            <a:ext cx="3672408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51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3923928" y="627534"/>
            <a:ext cx="4752528" cy="432048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流程图: 决策 2"/>
          <p:cNvSpPr/>
          <p:nvPr/>
        </p:nvSpPr>
        <p:spPr>
          <a:xfrm>
            <a:off x="8103940" y="473145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8639082" y="473145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流程图: 决策 10"/>
          <p:cNvSpPr/>
          <p:nvPr/>
        </p:nvSpPr>
        <p:spPr>
          <a:xfrm>
            <a:off x="8373598" y="704725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流程图: 决策 11"/>
          <p:cNvSpPr/>
          <p:nvPr/>
        </p:nvSpPr>
        <p:spPr>
          <a:xfrm>
            <a:off x="8373598" y="232820"/>
            <a:ext cx="468052" cy="424242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0"/>
          <a:stretch/>
        </p:blipFill>
        <p:spPr bwMode="auto">
          <a:xfrm>
            <a:off x="4532120" y="704725"/>
            <a:ext cx="3208231" cy="21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23"/>
          <a:stretch/>
        </p:blipFill>
        <p:spPr bwMode="auto">
          <a:xfrm>
            <a:off x="467544" y="1483395"/>
            <a:ext cx="317103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449282" y="3147814"/>
            <a:ext cx="3291070" cy="1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49282" y="3647282"/>
            <a:ext cx="3507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</a:rPr>
              <a:t>第三步：</a:t>
            </a:r>
            <a:endParaRPr lang="en-US" altLang="zh-CN" b="1" dirty="0" smtClean="0">
              <a:solidFill>
                <a:prstClr val="black"/>
              </a:solidFill>
            </a:endParaRPr>
          </a:p>
          <a:p>
            <a:r>
              <a:rPr lang="zh-CN" altLang="en-US" dirty="0" smtClean="0">
                <a:solidFill>
                  <a:prstClr val="black"/>
                </a:solidFill>
              </a:rPr>
              <a:t>参加“世纪立言”杯小作家训练营及我要出书行动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88224" y="843559"/>
            <a:ext cx="936104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16923" r="10786" b="24785"/>
          <a:stretch/>
        </p:blipFill>
        <p:spPr bwMode="auto">
          <a:xfrm>
            <a:off x="6700462" y="685266"/>
            <a:ext cx="805476" cy="106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5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34"/>
    </mc:Choice>
    <mc:Fallback xmlns="">
      <p:transition spd="slow" advTm="8093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云形标注 3"/>
          <p:cNvSpPr/>
          <p:nvPr/>
        </p:nvSpPr>
        <p:spPr>
          <a:xfrm>
            <a:off x="4139952" y="711203"/>
            <a:ext cx="3456384" cy="1368152"/>
          </a:xfrm>
          <a:prstGeom prst="cloudCallout">
            <a:avLst>
              <a:gd name="adj1" fmla="val -75894"/>
              <a:gd name="adj2" fmla="val 709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愁</a:t>
            </a:r>
            <a:endParaRPr lang="zh-CN" altLang="en-US" sz="6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7574"/>
            <a:ext cx="3060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077" y1="82615" x2="47846" y2="86926"/>
                        <a14:foregroundMark x1="10000" y1="77191" x2="34923" y2="78720"/>
                        <a14:foregroundMark x1="6923" y1="80250" x2="13538" y2="92907"/>
                        <a14:foregroundMark x1="12308" y1="73296" x2="2923" y2="79138"/>
                        <a14:foregroundMark x1="13077" y1="71766" x2="19692" y2="74270"/>
                        <a14:foregroundMark x1="4923" y1="85118" x2="10615" y2="94437"/>
                        <a14:foregroundMark x1="16462" y1="89013" x2="23077" y2="94993"/>
                        <a14:foregroundMark x1="14923" y1="96523" x2="36154" y2="97497"/>
                        <a14:foregroundMark x1="29077" y1="89430" x2="38923" y2="90821"/>
                        <a14:foregroundMark x1="29231" y1="81363" x2="46308" y2="85257"/>
                        <a14:foregroundMark x1="25538" y1="86926" x2="26769" y2="93185"/>
                        <a14:foregroundMark x1="37538" y1="87483" x2="45846" y2="94993"/>
                        <a14:foregroundMark x1="28154" y1="94159" x2="42615" y2="93185"/>
                        <a14:foregroundMark x1="42154" y1="74131" x2="41846" y2="86926"/>
                        <a14:foregroundMark x1="38308" y1="71210" x2="48308" y2="78303"/>
                        <a14:foregroundMark x1="43077" y1="70654" x2="53846" y2="71210"/>
                        <a14:foregroundMark x1="54615" y1="78720" x2="63385" y2="84701"/>
                        <a14:foregroundMark x1="61077" y1="75661" x2="69077" y2="84562"/>
                        <a14:foregroundMark x1="59846" y1="75382" x2="67231" y2="75382"/>
                        <a14:foregroundMark x1="48000" y1="82197" x2="60000" y2="91933"/>
                        <a14:foregroundMark x1="50000" y1="91238" x2="66000" y2="89430"/>
                        <a14:foregroundMark x1="49231" y1="95132" x2="64462" y2="92629"/>
                        <a14:foregroundMark x1="39846" y1="98748" x2="54923" y2="98470"/>
                        <a14:foregroundMark x1="55077" y1="98053" x2="68000" y2="97914"/>
                        <a14:foregroundMark x1="69846" y1="96245" x2="86000" y2="96106"/>
                        <a14:foregroundMark x1="73077" y1="88317" x2="91846" y2="88317"/>
                        <a14:foregroundMark x1="75077" y1="91099" x2="94308" y2="91377"/>
                        <a14:foregroundMark x1="75077" y1="82058" x2="91385" y2="81780"/>
                        <a14:foregroundMark x1="73077" y1="76634" x2="90000" y2="76634"/>
                        <a14:foregroundMark x1="73231" y1="72045" x2="87385" y2="73296"/>
                        <a14:foregroundMark x1="69692" y1="73713" x2="70769" y2="91794"/>
                        <a14:foregroundMark x1="69846" y1="71349" x2="83077" y2="70654"/>
                        <a14:foregroundMark x1="90154" y1="73853" x2="95846" y2="8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" y="987574"/>
            <a:ext cx="3059220" cy="33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云形标注 8"/>
          <p:cNvSpPr/>
          <p:nvPr/>
        </p:nvSpPr>
        <p:spPr>
          <a:xfrm>
            <a:off x="4211960" y="195486"/>
            <a:ext cx="3456384" cy="1368152"/>
          </a:xfrm>
          <a:prstGeom prst="cloudCallout">
            <a:avLst>
              <a:gd name="adj1" fmla="val -80112"/>
              <a:gd name="adj2" fmla="val 112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奶奶写过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90" y="1635646"/>
            <a:ext cx="2831976" cy="309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8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 dirty="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077" y1="82615" x2="47846" y2="86926"/>
                        <a14:foregroundMark x1="10000" y1="77191" x2="34923" y2="78720"/>
                        <a14:foregroundMark x1="6923" y1="80250" x2="13538" y2="92907"/>
                        <a14:foregroundMark x1="12308" y1="73296" x2="2923" y2="79138"/>
                        <a14:foregroundMark x1="13077" y1="71766" x2="19692" y2="74270"/>
                        <a14:foregroundMark x1="4923" y1="85118" x2="10615" y2="94437"/>
                        <a14:foregroundMark x1="16462" y1="89013" x2="23077" y2="94993"/>
                        <a14:foregroundMark x1="14923" y1="96523" x2="36154" y2="97497"/>
                        <a14:foregroundMark x1="29077" y1="89430" x2="38923" y2="90821"/>
                        <a14:foregroundMark x1="29231" y1="81363" x2="46308" y2="85257"/>
                        <a14:foregroundMark x1="25538" y1="86926" x2="26769" y2="93185"/>
                        <a14:foregroundMark x1="37538" y1="87483" x2="45846" y2="94993"/>
                        <a14:foregroundMark x1="28154" y1="94159" x2="42615" y2="93185"/>
                        <a14:foregroundMark x1="42154" y1="74131" x2="41846" y2="86926"/>
                        <a14:foregroundMark x1="38308" y1="71210" x2="48308" y2="78303"/>
                        <a14:foregroundMark x1="43077" y1="70654" x2="53846" y2="71210"/>
                        <a14:foregroundMark x1="54615" y1="78720" x2="63385" y2="84701"/>
                        <a14:foregroundMark x1="61077" y1="75661" x2="69077" y2="84562"/>
                        <a14:foregroundMark x1="59846" y1="75382" x2="67231" y2="75382"/>
                        <a14:foregroundMark x1="48000" y1="82197" x2="60000" y2="91933"/>
                        <a14:foregroundMark x1="50000" y1="91238" x2="66000" y2="89430"/>
                        <a14:foregroundMark x1="49231" y1="95132" x2="64462" y2="92629"/>
                        <a14:foregroundMark x1="39846" y1="98748" x2="54923" y2="98470"/>
                        <a14:foregroundMark x1="55077" y1="98053" x2="68000" y2="97914"/>
                        <a14:foregroundMark x1="69846" y1="96245" x2="86000" y2="96106"/>
                        <a14:foregroundMark x1="73077" y1="88317" x2="91846" y2="88317"/>
                        <a14:foregroundMark x1="75077" y1="91099" x2="94308" y2="91377"/>
                        <a14:foregroundMark x1="75077" y1="82058" x2="91385" y2="81780"/>
                        <a14:foregroundMark x1="73077" y1="76634" x2="90000" y2="76634"/>
                        <a14:foregroundMark x1="73231" y1="72045" x2="87385" y2="73296"/>
                        <a14:foregroundMark x1="69692" y1="73713" x2="70769" y2="91794"/>
                        <a14:foregroundMark x1="69846" y1="71349" x2="83077" y2="70654"/>
                        <a14:foregroundMark x1="90154" y1="73853" x2="95846" y2="8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" y="987574"/>
            <a:ext cx="3059220" cy="33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云形标注 8"/>
          <p:cNvSpPr/>
          <p:nvPr/>
        </p:nvSpPr>
        <p:spPr>
          <a:xfrm>
            <a:off x="4211960" y="195486"/>
            <a:ext cx="3456384" cy="1368152"/>
          </a:xfrm>
          <a:prstGeom prst="cloudCallout">
            <a:avLst>
              <a:gd name="adj1" fmla="val -80112"/>
              <a:gd name="adj2" fmla="val 112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妈妈写过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10012" r="6463" b="10964"/>
          <a:stretch/>
        </p:blipFill>
        <p:spPr bwMode="auto">
          <a:xfrm>
            <a:off x="4549965" y="1851670"/>
            <a:ext cx="3169695" cy="223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9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077" y1="82615" x2="47846" y2="86926"/>
                        <a14:foregroundMark x1="10000" y1="77191" x2="34923" y2="78720"/>
                        <a14:foregroundMark x1="6923" y1="80250" x2="13538" y2="92907"/>
                        <a14:foregroundMark x1="12308" y1="73296" x2="2923" y2="79138"/>
                        <a14:foregroundMark x1="13077" y1="71766" x2="19692" y2="74270"/>
                        <a14:foregroundMark x1="4923" y1="85118" x2="10615" y2="94437"/>
                        <a14:foregroundMark x1="16462" y1="89013" x2="23077" y2="94993"/>
                        <a14:foregroundMark x1="14923" y1="96523" x2="36154" y2="97497"/>
                        <a14:foregroundMark x1="29077" y1="89430" x2="38923" y2="90821"/>
                        <a14:foregroundMark x1="29231" y1="81363" x2="46308" y2="85257"/>
                        <a14:foregroundMark x1="25538" y1="86926" x2="26769" y2="93185"/>
                        <a14:foregroundMark x1="37538" y1="87483" x2="45846" y2="94993"/>
                        <a14:foregroundMark x1="28154" y1="94159" x2="42615" y2="93185"/>
                        <a14:foregroundMark x1="42154" y1="74131" x2="41846" y2="86926"/>
                        <a14:foregroundMark x1="38308" y1="71210" x2="48308" y2="78303"/>
                        <a14:foregroundMark x1="43077" y1="70654" x2="53846" y2="71210"/>
                        <a14:foregroundMark x1="54615" y1="78720" x2="63385" y2="84701"/>
                        <a14:foregroundMark x1="61077" y1="75661" x2="69077" y2="84562"/>
                        <a14:foregroundMark x1="59846" y1="75382" x2="67231" y2="75382"/>
                        <a14:foregroundMark x1="48000" y1="82197" x2="60000" y2="91933"/>
                        <a14:foregroundMark x1="50000" y1="91238" x2="66000" y2="89430"/>
                        <a14:foregroundMark x1="49231" y1="95132" x2="64462" y2="92629"/>
                        <a14:foregroundMark x1="39846" y1="98748" x2="54923" y2="98470"/>
                        <a14:foregroundMark x1="55077" y1="98053" x2="68000" y2="97914"/>
                        <a14:foregroundMark x1="69846" y1="96245" x2="86000" y2="96106"/>
                        <a14:foregroundMark x1="73077" y1="88317" x2="91846" y2="88317"/>
                        <a14:foregroundMark x1="75077" y1="91099" x2="94308" y2="91377"/>
                        <a14:foregroundMark x1="75077" y1="82058" x2="91385" y2="81780"/>
                        <a14:foregroundMark x1="73077" y1="76634" x2="90000" y2="76634"/>
                        <a14:foregroundMark x1="73231" y1="72045" x2="87385" y2="73296"/>
                        <a14:foregroundMark x1="69692" y1="73713" x2="70769" y2="91794"/>
                        <a14:foregroundMark x1="69846" y1="71349" x2="83077" y2="70654"/>
                        <a14:foregroundMark x1="90154" y1="73853" x2="95846" y2="8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" y="987574"/>
            <a:ext cx="3059220" cy="338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云形标注 8"/>
          <p:cNvSpPr/>
          <p:nvPr/>
        </p:nvSpPr>
        <p:spPr>
          <a:xfrm>
            <a:off x="4211960" y="102394"/>
            <a:ext cx="3456384" cy="1461244"/>
          </a:xfrm>
          <a:prstGeom prst="cloudCallout">
            <a:avLst>
              <a:gd name="adj1" fmla="val -80112"/>
              <a:gd name="adj2" fmla="val 112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老爷爷</a:t>
            </a:r>
            <a:endParaRPr lang="en-US" altLang="zh-CN" sz="4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不够用啊！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51670"/>
            <a:ext cx="3960440" cy="231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4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115616" y="915566"/>
            <a:ext cx="3816424" cy="3416320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sx="104000" sy="104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3600" dirty="0"/>
              <a:t>立小言，真淘气，</a:t>
            </a:r>
          </a:p>
          <a:p>
            <a:r>
              <a:rPr lang="zh-CN" altLang="en-US" sz="3600" dirty="0" smtClean="0"/>
              <a:t>淘</a:t>
            </a:r>
            <a:r>
              <a:rPr lang="zh-CN" altLang="en-US" sz="3600" dirty="0"/>
              <a:t>个东，淘个西，</a:t>
            </a:r>
          </a:p>
          <a:p>
            <a:r>
              <a:rPr lang="zh-CN" altLang="en-US" sz="3600" dirty="0" smtClean="0"/>
              <a:t>说说</a:t>
            </a:r>
            <a:r>
              <a:rPr lang="zh-CN" altLang="en-US" sz="3600" dirty="0"/>
              <a:t>画画好顽皮，</a:t>
            </a:r>
          </a:p>
          <a:p>
            <a:r>
              <a:rPr lang="zh-CN" altLang="en-US" sz="3600" dirty="0"/>
              <a:t>折折叠叠淘创意，</a:t>
            </a:r>
          </a:p>
          <a:p>
            <a:r>
              <a:rPr lang="zh-CN" altLang="en-US" sz="3600" dirty="0"/>
              <a:t>阅读好书一千万，</a:t>
            </a:r>
          </a:p>
          <a:p>
            <a:r>
              <a:rPr lang="zh-CN" altLang="en-US" sz="3600" dirty="0"/>
              <a:t>智慧可爱我第一。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07" y="1995686"/>
            <a:ext cx="2407403" cy="3043045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4027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696640" cy="6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607" y="1995686"/>
            <a:ext cx="2407403" cy="304304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379999"/>
            <a:ext cx="2941863" cy="46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4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3110" y="102394"/>
            <a:ext cx="1248959" cy="45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文本框 3"/>
          <p:cNvSpPr txBox="1">
            <a:spLocks noChangeArrowheads="1"/>
          </p:cNvSpPr>
          <p:nvPr/>
        </p:nvSpPr>
        <p:spPr bwMode="auto">
          <a:xfrm>
            <a:off x="2674145" y="2159796"/>
            <a:ext cx="4306491" cy="7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defTabSz="68563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4100">
                <a:solidFill>
                  <a:prstClr val="white"/>
                </a:solidFill>
                <a:latin typeface="华文新魏" pitchFamily="2" charset="-122"/>
                <a:ea typeface="华文新魏" pitchFamily="2" charset="-122"/>
              </a:rPr>
              <a:t>请输入相关内容</a:t>
            </a:r>
          </a:p>
        </p:txBody>
      </p:sp>
      <p:cxnSp>
        <p:nvCxnSpPr>
          <p:cNvPr id="5" name="直接连接符 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674145" y="2851547"/>
            <a:ext cx="371594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6" y="2851547"/>
            <a:ext cx="1378963" cy="21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75" y="195486"/>
            <a:ext cx="3452395" cy="474442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8697"/>
            <a:ext cx="3168352" cy="239375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090" y="3015516"/>
            <a:ext cx="1353092" cy="192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15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388</Words>
  <Application>Microsoft Office PowerPoint</Application>
  <PresentationFormat>全屏显示(16:9)</PresentationFormat>
  <Paragraphs>79</Paragraphs>
  <Slides>24</Slides>
  <Notes>1</Notes>
  <HiddenSlides>0</HiddenSlides>
  <MMClips>2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27" baseType="lpstr">
      <vt:lpstr>9_Office 主题​​</vt:lpstr>
      <vt:lpstr>8_Office 主题​​</vt:lpstr>
      <vt:lpstr>10_Office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xingshuhong</dc:creator>
  <cp:lastModifiedBy>xingshuhong</cp:lastModifiedBy>
  <cp:revision>17</cp:revision>
  <dcterms:created xsi:type="dcterms:W3CDTF">2019-07-12T08:44:45Z</dcterms:created>
  <dcterms:modified xsi:type="dcterms:W3CDTF">2019-07-20T17:01:50Z</dcterms:modified>
</cp:coreProperties>
</file>