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932" r:id="rId3"/>
    <p:sldId id="258" r:id="rId5"/>
    <p:sldId id="318" r:id="rId6"/>
    <p:sldId id="889" r:id="rId7"/>
    <p:sldId id="905" r:id="rId8"/>
    <p:sldId id="913" r:id="rId9"/>
    <p:sldId id="908" r:id="rId10"/>
    <p:sldId id="294" r:id="rId11"/>
    <p:sldId id="311" r:id="rId12"/>
    <p:sldId id="301" r:id="rId13"/>
    <p:sldId id="300" r:id="rId14"/>
    <p:sldId id="305" r:id="rId15"/>
    <p:sldId id="310" r:id="rId16"/>
    <p:sldId id="302" r:id="rId17"/>
    <p:sldId id="304" r:id="rId18"/>
    <p:sldId id="915" r:id="rId19"/>
    <p:sldId id="911" r:id="rId20"/>
    <p:sldId id="901" r:id="rId21"/>
    <p:sldId id="914" r:id="rId22"/>
    <p:sldId id="904" r:id="rId23"/>
    <p:sldId id="906" r:id="rId24"/>
    <p:sldId id="291" r:id="rId25"/>
    <p:sldId id="900" r:id="rId26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00" y="40"/>
      </p:cViewPr>
      <p:guideLst>
        <p:guide orient="horz" pos="1611"/>
        <p:guide pos="28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7DAFA-5E9C-4BAF-8809-6A7F930F3E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8D484-BCBD-4C16-94AD-795704AEA0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8D484-BCBD-4C16-94AD-795704AEA0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8D484-BCBD-4C16-94AD-795704AEA0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D42DF-98CA-4FEE-B741-836913EA20AF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E1DED-9931-4EA8-93A7-033335E3EDA2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8EE70-4E7B-44DE-A9B1-1F9DE59442B5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A04E7-4E5E-40DF-91DA-BFD4D6812B12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B1190-A42D-45FC-A98C-E5777915A731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469F-9692-4403-8E75-B4054A94FE0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73387-AE64-4582-892E-8CCEC222863A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7DF7D-A923-4B74-84B1-4CEF2629B3D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42F27-F11C-49E5-8D48-D148503AD2A3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A95C0-AC1C-420A-8C3A-DFDBD0ED41B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E4240-68DB-4D80-ACF5-D77CEE877FB3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D2E76-A1B5-473C-BC10-B86E223E09A9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27CEB-5DCF-4552-9F42-702B0961BBC3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3381C-65CA-4FDE-86FF-536ACF40719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6C09-E759-4BD3-BC35-B421ED0DDFC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4E557-C41C-4889-88EB-AEBBAA9EE58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44726-EDF1-49F2-A991-D103191A62C9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2981E-809F-4CED-A11C-723953F2B54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7B4E0-7781-4F27-81A5-4E298E538FA2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05CA7-D5E6-444A-B367-DC78050D2A7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4E98F-2708-45EB-BB4E-5FA69ADCFD7E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6FEBB-4E83-4BAF-8566-4AE88EA48302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8D3C-B135-40AF-A666-5484C069D610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B4D96-458D-4F65-BD23-9B7C613F1D9B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A63712C-084E-4488-8002-5FDB2C0A3C8C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D48F36C-B78E-43CA-B3EC-0FAD72B9B5A1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  <p:hf sldNum="0" hdr="0" ftr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12.xml"/><Relationship Id="rId16" Type="http://schemas.openxmlformats.org/officeDocument/2006/relationships/image" Target="../media/image19.png"/><Relationship Id="rId15" Type="http://schemas.openxmlformats.org/officeDocument/2006/relationships/image" Target="../media/image18.png"/><Relationship Id="rId14" Type="http://schemas.microsoft.com/office/2007/relationships/hdphoto" Target="../media/image17.wdp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41.png"/><Relationship Id="rId11" Type="http://schemas.openxmlformats.org/officeDocument/2006/relationships/image" Target="../media/image32.jpeg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2.jpe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2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539" t="5084" r="4037" b="5881"/>
          <a:stretch>
            <a:fillRect/>
          </a:stretch>
        </p:blipFill>
        <p:spPr>
          <a:xfrm>
            <a:off x="2541905" y="400050"/>
            <a:ext cx="6504940" cy="43440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4780"/>
            <a:ext cx="2331720" cy="2331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2602865"/>
            <a:ext cx="2360930" cy="2379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910">
            <a:off x="1689167" y="311712"/>
            <a:ext cx="6480791" cy="52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441"/>
            <a:ext cx="2222485" cy="22276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46279" y="444210"/>
            <a:ext cx="22514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3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  <a:endParaRPr lang="zh-CN" altLang="en-US" sz="3300" dirty="0"/>
          </a:p>
        </p:txBody>
      </p:sp>
      <p:sp>
        <p:nvSpPr>
          <p:cNvPr id="5" name="文本框 4"/>
          <p:cNvSpPr txBox="1"/>
          <p:nvPr/>
        </p:nvSpPr>
        <p:spPr>
          <a:xfrm>
            <a:off x="2383975" y="2160166"/>
            <a:ext cx="5091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大脑空白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910">
            <a:off x="1689167" y="311712"/>
            <a:ext cx="6480791" cy="52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441"/>
            <a:ext cx="2222485" cy="22276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46279" y="402650"/>
            <a:ext cx="22514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3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  <a:endParaRPr lang="zh-CN" altLang="en-US" sz="3300" dirty="0"/>
          </a:p>
        </p:txBody>
      </p:sp>
      <p:sp>
        <p:nvSpPr>
          <p:cNvPr id="5" name="文本框 4"/>
          <p:cNvSpPr txBox="1"/>
          <p:nvPr/>
        </p:nvSpPr>
        <p:spPr>
          <a:xfrm>
            <a:off x="2463288" y="2222328"/>
            <a:ext cx="49325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面红耳赤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910">
            <a:off x="1689167" y="311712"/>
            <a:ext cx="6480791" cy="52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441"/>
            <a:ext cx="2222485" cy="22276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46279" y="408650"/>
            <a:ext cx="22514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3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  <a:endParaRPr lang="zh-CN" altLang="en-US" sz="3300" dirty="0"/>
          </a:p>
        </p:txBody>
      </p:sp>
      <p:sp>
        <p:nvSpPr>
          <p:cNvPr id="5" name="文本框 4"/>
          <p:cNvSpPr txBox="1"/>
          <p:nvPr/>
        </p:nvSpPr>
        <p:spPr>
          <a:xfrm>
            <a:off x="2560569" y="2160166"/>
            <a:ext cx="47379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声音发颤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910">
            <a:off x="1689167" y="311712"/>
            <a:ext cx="6480791" cy="52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441"/>
            <a:ext cx="2222485" cy="22276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46279" y="408650"/>
            <a:ext cx="22514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3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  <a:endParaRPr lang="zh-CN" altLang="en-US" sz="3300" dirty="0"/>
          </a:p>
        </p:txBody>
      </p:sp>
      <p:sp>
        <p:nvSpPr>
          <p:cNvPr id="5" name="文本框 4"/>
          <p:cNvSpPr txBox="1"/>
          <p:nvPr/>
        </p:nvSpPr>
        <p:spPr>
          <a:xfrm>
            <a:off x="2563995" y="2160166"/>
            <a:ext cx="4731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提心吊胆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910">
            <a:off x="1689167" y="311712"/>
            <a:ext cx="6480791" cy="52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441"/>
            <a:ext cx="2222485" cy="22276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46279" y="408650"/>
            <a:ext cx="22514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3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  <a:endParaRPr lang="zh-CN" altLang="en-US" sz="3300" dirty="0"/>
          </a:p>
        </p:txBody>
      </p:sp>
      <p:sp>
        <p:nvSpPr>
          <p:cNvPr id="5" name="文本框 4"/>
          <p:cNvSpPr txBox="1"/>
          <p:nvPr/>
        </p:nvSpPr>
        <p:spPr>
          <a:xfrm>
            <a:off x="2581997" y="2160166"/>
            <a:ext cx="4695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手心出汗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910">
            <a:off x="1689167" y="311712"/>
            <a:ext cx="6480791" cy="52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441"/>
            <a:ext cx="2222485" cy="22276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46279" y="408650"/>
            <a:ext cx="22514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3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  <a:endParaRPr lang="zh-CN" altLang="en-US" sz="3300" dirty="0"/>
          </a:p>
        </p:txBody>
      </p:sp>
      <p:sp>
        <p:nvSpPr>
          <p:cNvPr id="5" name="文本框 4"/>
          <p:cNvSpPr txBox="1"/>
          <p:nvPr/>
        </p:nvSpPr>
        <p:spPr>
          <a:xfrm>
            <a:off x="2581997" y="2160166"/>
            <a:ext cx="4695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双脚发抖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2927238"/>
            <a:ext cx="2222485" cy="22276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11660" y="347770"/>
            <a:ext cx="469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大脑空白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11660" y="1108401"/>
            <a:ext cx="4695129" cy="64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面红耳赤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54914" y="1868496"/>
            <a:ext cx="4695129" cy="64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声音发颤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11660" y="2628591"/>
            <a:ext cx="4695129" cy="64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提心吊胆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11660" y="3388686"/>
            <a:ext cx="4695129" cy="64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手心出汗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11660" y="4148781"/>
            <a:ext cx="4695129" cy="64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双脚发抖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箭头: 下 14"/>
          <p:cNvSpPr/>
          <p:nvPr/>
        </p:nvSpPr>
        <p:spPr>
          <a:xfrm>
            <a:off x="5209375" y="591530"/>
            <a:ext cx="252028" cy="414046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857447" y="55503"/>
            <a:ext cx="8533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从上到小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从头到脚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9532" y="1383946"/>
            <a:ext cx="2029476" cy="1486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  <a:endParaRPr lang="en-US" altLang="zh-CN" sz="3200" dirty="0">
              <a:solidFill>
                <a:srgbClr val="CF6B7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大发现</a:t>
            </a:r>
            <a:endParaRPr lang="zh-CN" altLang="en-US" sz="32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2" y="399350"/>
            <a:ext cx="2450508" cy="4524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938" y="-55563"/>
            <a:ext cx="9151938" cy="5199063"/>
            <a:chOff x="-7938" y="-55563"/>
            <a:chExt cx="9151938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7938" y="0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6227763" y="0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-359742">
              <a:off x="917575" y="254000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0"/>
          <p:cNvSpPr txBox="1"/>
          <p:nvPr/>
        </p:nvSpPr>
        <p:spPr>
          <a:xfrm>
            <a:off x="1879614" y="1057800"/>
            <a:ext cx="7120878" cy="388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手脚发抖   手舞足蹈   手心出汗   脸涨得通红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汗毛都竖起来了  声音发颤  捧腹大笑 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面红耳赤   欢蹦乱跳  倒吸一口凉气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心急如焚   不知所措  大脑一片空白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提心吊胆   忐忑不安  欣喜若狂  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心都提到了嗓子眼   怀里像揣了只兔子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心里打起鼓来  十五个吊桶打水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七上八下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573" y="2641871"/>
            <a:ext cx="2644777" cy="279750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37770" y="327676"/>
            <a:ext cx="2749471" cy="871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词语速记：</a:t>
            </a:r>
            <a:endParaRPr lang="en-US" altLang="zh-CN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39822" y="-55563"/>
            <a:ext cx="9183822" cy="5199063"/>
            <a:chOff x="-39822" y="-55563"/>
            <a:chExt cx="9183822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39822" y="15355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6227763" y="0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21240258">
              <a:off x="909144" y="41959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/>
          <a:srcRect t="2173" b="1412"/>
          <a:stretch>
            <a:fillRect/>
          </a:stretch>
        </p:blipFill>
        <p:spPr>
          <a:xfrm>
            <a:off x="-7938" y="1043361"/>
            <a:ext cx="9151938" cy="412067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36957" y="384186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kern="100" dirty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读读写写</a:t>
            </a:r>
            <a:r>
              <a:rPr lang="zh-CN" altLang="zh-CN" sz="3600" b="1" kern="100" dirty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39822" y="-55563"/>
            <a:ext cx="9183822" cy="5199063"/>
            <a:chOff x="-39822" y="-55563"/>
            <a:chExt cx="9183822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39822" y="15355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6227763" y="0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21240258">
              <a:off x="909144" y="41959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1126540" y="783330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kern="100" dirty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评一评、改一改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2382" y="1791312"/>
            <a:ext cx="8343631" cy="2536703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自评：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选材恰当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结构严谨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文笔流畅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用词精准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标点正确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字迹工整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en-US" altLang="zh-CN" sz="2800" dirty="0"/>
          </a:p>
          <a:p>
            <a:pPr>
              <a:lnSpc>
                <a:spcPct val="125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他评：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选材恰当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结构严谨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文笔流畅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用词精准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标点正确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字迹工整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2382" y="3359248"/>
            <a:ext cx="807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 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 </a:t>
            </a:r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 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        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1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 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 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 ( ) 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 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( )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4" y="831304"/>
            <a:ext cx="2034747" cy="85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963390">
            <a:off x="8431213" y="2740025"/>
            <a:ext cx="777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083">
            <a:off x="1999428" y="-166981"/>
            <a:ext cx="5327958" cy="421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893220">
            <a:off x="4171950" y="2930525"/>
            <a:ext cx="11652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E:\丫头\png\小人\卡通类素材\sh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513"/>
            <a:ext cx="23066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E:\丫头\png\小人\卡通类素材\tr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"/>
          <a:stretch>
            <a:fillRect/>
          </a:stretch>
        </p:blipFill>
        <p:spPr bwMode="auto">
          <a:xfrm>
            <a:off x="2854001" y="3051357"/>
            <a:ext cx="6305874" cy="209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7" descr="E:\丫头\png\小人\卡通类素材\ry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4"/>
          <a:stretch>
            <a:fillRect/>
          </a:stretch>
        </p:blipFill>
        <p:spPr bwMode="auto">
          <a:xfrm>
            <a:off x="4401880" y="3698422"/>
            <a:ext cx="11604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>
            <a:off x="6029632" y="2731134"/>
            <a:ext cx="923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504957">
            <a:off x="6626566" y="2456862"/>
            <a:ext cx="116363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>
            <a:off x="3835400" y="4275138"/>
            <a:ext cx="9191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5868339" y="3324483"/>
            <a:ext cx="400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5962624" y="4751682"/>
            <a:ext cx="400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419480" y="4711196"/>
            <a:ext cx="400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7984662" y="3742092"/>
            <a:ext cx="400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2703675">
            <a:off x="2469487" y="4505325"/>
            <a:ext cx="923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 rot="1377942">
            <a:off x="1692275" y="4784725"/>
            <a:ext cx="387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8141494" y="2199502"/>
            <a:ext cx="5794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" y="1783410"/>
            <a:ext cx="2389742" cy="3360090"/>
          </a:xfrm>
          <a:prstGeom prst="rect">
            <a:avLst/>
          </a:prstGeom>
        </p:spPr>
      </p:pic>
      <p:pic>
        <p:nvPicPr>
          <p:cNvPr id="4" name="图片 3" descr="图片包含 物体&#10;&#10;描述已自动生成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15734" r="42348" b="16795"/>
          <a:stretch>
            <a:fillRect/>
          </a:stretch>
        </p:blipFill>
        <p:spPr>
          <a:xfrm rot="20677566">
            <a:off x="2766028" y="1032523"/>
            <a:ext cx="3587879" cy="1022690"/>
          </a:xfrm>
          <a:prstGeom prst="rect">
            <a:avLst/>
          </a:prstGeom>
        </p:spPr>
      </p:pic>
      <p:pic>
        <p:nvPicPr>
          <p:cNvPr id="30" name="图片 29" descr="图片包含 物体&#10;&#10;描述已自动生成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32" t="15554" b="28796"/>
          <a:stretch>
            <a:fillRect/>
          </a:stretch>
        </p:blipFill>
        <p:spPr>
          <a:xfrm rot="20612392">
            <a:off x="3352568" y="1746697"/>
            <a:ext cx="3535489" cy="10720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47645"/>
            <a:ext cx="3334801" cy="4816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09" y="4323640"/>
            <a:ext cx="3816427" cy="542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938" y="-55563"/>
            <a:ext cx="9151938" cy="5199063"/>
            <a:chOff x="-7938" y="-55563"/>
            <a:chExt cx="9151938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7938" y="12227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7017779" y="48685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21240258">
              <a:off x="909144" y="41959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22"/>
          <p:cNvSpPr/>
          <p:nvPr/>
        </p:nvSpPr>
        <p:spPr>
          <a:xfrm>
            <a:off x="3391606" y="460229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100" dirty="0">
                <a:ea typeface="楷体" panose="02010609060101010101" pitchFamily="49" charset="-122"/>
                <a:cs typeface="Times New Roman" panose="02020603050405020304" pitchFamily="18" charset="0"/>
              </a:rPr>
              <a:t>心电图</a:t>
            </a:r>
            <a:endParaRPr lang="zh-CN" altLang="en-US" dirty="0"/>
          </a:p>
        </p:txBody>
      </p:sp>
      <p:sp>
        <p:nvSpPr>
          <p:cNvPr id="24" name="心形 23"/>
          <p:cNvSpPr/>
          <p:nvPr/>
        </p:nvSpPr>
        <p:spPr>
          <a:xfrm>
            <a:off x="188999" y="3941763"/>
            <a:ext cx="569739" cy="5084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00113" y="1475642"/>
            <a:ext cx="7669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我站在起跑线上的时候    当我等待枪响时    当我等待比赛成绩时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3386295" y="4515966"/>
            <a:ext cx="22322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950298" y="4515966"/>
            <a:ext cx="17540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58738" y="4023771"/>
            <a:ext cx="2497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好像怀里揣了只小兔子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255924" y="403816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我的心提到了嗓子眼儿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31147" y="40624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忐忑不安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13" t="3579" b="3105"/>
          <a:stretch>
            <a:fillRect/>
          </a:stretch>
        </p:blipFill>
        <p:spPr>
          <a:xfrm>
            <a:off x="910978" y="1742440"/>
            <a:ext cx="7069067" cy="234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938" y="-55563"/>
            <a:ext cx="9151938" cy="5199063"/>
            <a:chOff x="-7938" y="-55563"/>
            <a:chExt cx="9151938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7938" y="12227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7017779" y="48685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21240258">
              <a:off x="909144" y="41959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22"/>
          <p:cNvSpPr/>
          <p:nvPr/>
        </p:nvSpPr>
        <p:spPr>
          <a:xfrm>
            <a:off x="3391606" y="460229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100" dirty="0">
                <a:ea typeface="楷体" panose="02010609060101010101" pitchFamily="49" charset="-122"/>
                <a:cs typeface="Times New Roman" panose="02020603050405020304" pitchFamily="18" charset="0"/>
              </a:rPr>
              <a:t>心电图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8697"/>
          <a:stretch>
            <a:fillRect/>
          </a:stretch>
        </p:blipFill>
        <p:spPr>
          <a:xfrm>
            <a:off x="1000637" y="963085"/>
            <a:ext cx="7098229" cy="3700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-18362"/>
            <a:ext cx="9144000" cy="5161862"/>
            <a:chOff x="-7938" y="-55563"/>
            <a:chExt cx="9151938" cy="5199063"/>
          </a:xfrm>
        </p:grpSpPr>
        <p:sp>
          <p:nvSpPr>
            <p:cNvPr id="15" name="直接连接符 14"/>
            <p:cNvSpPr>
              <a:spLocks noChangeShapeType="1"/>
            </p:cNvSpPr>
            <p:nvPr/>
          </p:nvSpPr>
          <p:spPr bwMode="auto">
            <a:xfrm flipH="1">
              <a:off x="-7938" y="12227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16" name="直接连接符 9"/>
            <p:cNvSpPr>
              <a:spLocks noChangeShapeType="1"/>
            </p:cNvSpPr>
            <p:nvPr/>
          </p:nvSpPr>
          <p:spPr bwMode="auto">
            <a:xfrm>
              <a:off x="7017779" y="48685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17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21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21240258">
              <a:off x="909144" y="41959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1469622" y="1108469"/>
            <a:ext cx="5733612" cy="119616"/>
            <a:chOff x="-116956" y="1890065"/>
            <a:chExt cx="7644816" cy="159488"/>
          </a:xfrm>
        </p:grpSpPr>
        <p:sp>
          <p:nvSpPr>
            <p:cNvPr id="7" name="椭圆 6"/>
            <p:cNvSpPr/>
            <p:nvPr/>
          </p:nvSpPr>
          <p:spPr>
            <a:xfrm>
              <a:off x="7368372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endCxn id="9" idx="6"/>
            </p:cNvCxnSpPr>
            <p:nvPr/>
          </p:nvCxnSpPr>
          <p:spPr>
            <a:xfrm flipH="1">
              <a:off x="42532" y="1969809"/>
              <a:ext cx="7325842" cy="0"/>
            </a:xfrm>
            <a:prstGeom prst="line">
              <a:avLst/>
            </a:prstGeom>
            <a:ln w="38100">
              <a:solidFill>
                <a:srgbClr val="E1AD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-116956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33157" y="301249"/>
            <a:ext cx="258318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5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习作用招</a:t>
            </a:r>
            <a:endParaRPr lang="zh-CN" altLang="en-US" sz="4500" spc="225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555" y="1419874"/>
            <a:ext cx="8493747" cy="3184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习作要求：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选一件令你心儿怦怦跳的事情写下来，写清楚事情的经过和当时的感受。 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习作小妙招： </a:t>
            </a:r>
            <a:endParaRPr lang="en-US" altLang="zh-CN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出点小意外，心儿怦怦跳。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外表有异常，心儿怦怦跳。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4" y="831304"/>
            <a:ext cx="2034747" cy="85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963390">
            <a:off x="8431213" y="2740025"/>
            <a:ext cx="777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083">
            <a:off x="1999428" y="-166981"/>
            <a:ext cx="5327958" cy="421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893220">
            <a:off x="4171950" y="2930525"/>
            <a:ext cx="11652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E:\丫头\png\小人\卡通类素材\sh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513"/>
            <a:ext cx="23066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E:\丫头\png\小人\卡通类素材\tr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"/>
          <a:stretch>
            <a:fillRect/>
          </a:stretch>
        </p:blipFill>
        <p:spPr bwMode="auto">
          <a:xfrm>
            <a:off x="2854001" y="3051357"/>
            <a:ext cx="6305874" cy="209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7" descr="E:\丫头\png\小人\卡通类素材\ry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4"/>
          <a:stretch>
            <a:fillRect/>
          </a:stretch>
        </p:blipFill>
        <p:spPr bwMode="auto">
          <a:xfrm>
            <a:off x="4401880" y="3698422"/>
            <a:ext cx="11604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>
            <a:off x="6029632" y="2731134"/>
            <a:ext cx="923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504957">
            <a:off x="6626566" y="2456862"/>
            <a:ext cx="116363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>
            <a:off x="3835400" y="4275138"/>
            <a:ext cx="9191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5868339" y="3324483"/>
            <a:ext cx="400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5962624" y="4751682"/>
            <a:ext cx="400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419480" y="4711196"/>
            <a:ext cx="400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7984662" y="3742092"/>
            <a:ext cx="400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2703675">
            <a:off x="2469487" y="4505325"/>
            <a:ext cx="923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 rot="1377942">
            <a:off x="1692275" y="4784725"/>
            <a:ext cx="3873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8141494" y="2199502"/>
            <a:ext cx="5794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37" y="1419622"/>
            <a:ext cx="3887619" cy="4112115"/>
          </a:xfrm>
          <a:prstGeom prst="rect">
            <a:avLst/>
          </a:prstGeom>
        </p:spPr>
      </p:pic>
      <p:pic>
        <p:nvPicPr>
          <p:cNvPr id="26" name="图片 25" descr="图片包含 交通, 点亮, 浅色, 深色&#10;&#10;描述已自动生成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1"/>
          <a:stretch>
            <a:fillRect/>
          </a:stretch>
        </p:blipFill>
        <p:spPr>
          <a:xfrm rot="20726783">
            <a:off x="3320786" y="1599465"/>
            <a:ext cx="1145193" cy="1469120"/>
          </a:xfrm>
          <a:prstGeom prst="rect">
            <a:avLst/>
          </a:prstGeom>
        </p:spPr>
      </p:pic>
      <p:pic>
        <p:nvPicPr>
          <p:cNvPr id="28" name="图片 27" descr="图片包含 交通, 点亮, 浅色, 深色&#10;&#10;描述已自动生成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8"/>
          <a:stretch>
            <a:fillRect/>
          </a:stretch>
        </p:blipFill>
        <p:spPr>
          <a:xfrm rot="20699586">
            <a:off x="4747161" y="976387"/>
            <a:ext cx="1145193" cy="1387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椭圆 22"/>
          <p:cNvSpPr>
            <a:spLocks noChangeArrowheads="1"/>
          </p:cNvSpPr>
          <p:nvPr/>
        </p:nvSpPr>
        <p:spPr bwMode="auto">
          <a:xfrm>
            <a:off x="-7938" y="127000"/>
            <a:ext cx="9151938" cy="5016500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5142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>
            <a:off x="488331" y="4730750"/>
            <a:ext cx="64293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000783">
            <a:off x="940769" y="4625975"/>
            <a:ext cx="8001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4" name="Picture 2" descr="E:\丫头\png\小人\卡通类素材\gu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r="291" b="9279"/>
          <a:stretch>
            <a:fillRect/>
          </a:stretch>
        </p:blipFill>
        <p:spPr bwMode="auto">
          <a:xfrm rot="10800000" flipH="1" flipV="1">
            <a:off x="-7938" y="4156075"/>
            <a:ext cx="915193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2961449" y="118023"/>
            <a:ext cx="5292588" cy="4898477"/>
            <a:chOff x="1871700" y="279664"/>
            <a:chExt cx="5043792" cy="456024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71700" y="279664"/>
              <a:ext cx="5043792" cy="230945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71700" y="2570056"/>
              <a:ext cx="5043792" cy="2269852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539" t="8335" r="76049" b="12442"/>
          <a:stretch>
            <a:fillRect/>
          </a:stretch>
        </p:blipFill>
        <p:spPr>
          <a:xfrm>
            <a:off x="681644" y="218047"/>
            <a:ext cx="1205939" cy="118813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7138" t="8335" r="51304" b="12442"/>
          <a:stretch>
            <a:fillRect/>
          </a:stretch>
        </p:blipFill>
        <p:spPr>
          <a:xfrm>
            <a:off x="1449613" y="1239341"/>
            <a:ext cx="1214175" cy="11881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2287" t="8335" r="26771" b="12442"/>
          <a:stretch>
            <a:fillRect/>
          </a:stretch>
        </p:blipFill>
        <p:spPr>
          <a:xfrm>
            <a:off x="633126" y="2281820"/>
            <a:ext cx="1196938" cy="120576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6432" t="8335" r="2627" b="12442"/>
          <a:stretch>
            <a:fillRect/>
          </a:stretch>
        </p:blipFill>
        <p:spPr>
          <a:xfrm>
            <a:off x="1412749" y="3390710"/>
            <a:ext cx="1196938" cy="1205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938" y="-55563"/>
            <a:ext cx="9151938" cy="5199063"/>
            <a:chOff x="-7938" y="-55563"/>
            <a:chExt cx="9151938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7938" y="0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6227763" y="0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-359742">
              <a:off x="917575" y="254000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0"/>
          <p:cNvSpPr txBox="1"/>
          <p:nvPr/>
        </p:nvSpPr>
        <p:spPr>
          <a:xfrm>
            <a:off x="1248570" y="3004049"/>
            <a:ext cx="6060280" cy="87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    看漫画，分享妙招。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22" y="2407098"/>
            <a:ext cx="2857235" cy="30222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82795" y="1268059"/>
            <a:ext cx="2749471" cy="871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自学分享：</a:t>
            </a:r>
            <a:endParaRPr lang="en-US" altLang="zh-CN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49842"/>
          <a:stretch>
            <a:fillRect/>
          </a:stretch>
        </p:blipFill>
        <p:spPr>
          <a:xfrm>
            <a:off x="3531938" y="625943"/>
            <a:ext cx="2823866" cy="2593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938" y="-55563"/>
            <a:ext cx="9151938" cy="5199063"/>
            <a:chOff x="-7938" y="-55563"/>
            <a:chExt cx="9151938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7938" y="0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6227763" y="0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-359742">
              <a:off x="917575" y="254000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0"/>
          <p:cNvSpPr txBox="1"/>
          <p:nvPr/>
        </p:nvSpPr>
        <p:spPr>
          <a:xfrm>
            <a:off x="1808014" y="1915508"/>
            <a:ext cx="630252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默读习作例文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百米赛跑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写几件让你“心儿怦怦跳”的事。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22" y="2407098"/>
            <a:ext cx="2857235" cy="30222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90308" y="768651"/>
            <a:ext cx="2749471" cy="871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自学提示：</a:t>
            </a:r>
            <a:endParaRPr lang="en-US" altLang="zh-CN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938" y="-55563"/>
            <a:ext cx="9151938" cy="5199063"/>
            <a:chOff x="-7938" y="-55563"/>
            <a:chExt cx="9151938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7938" y="0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6227763" y="0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-359742">
              <a:off x="917575" y="254000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082153" y="530663"/>
            <a:ext cx="2749471" cy="871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讲讲选材：</a:t>
            </a:r>
            <a:endParaRPr lang="en-US" altLang="zh-CN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图片包含 屏幕截图&#10;&#10;描述已自动生成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48" y="1804724"/>
            <a:ext cx="6610690" cy="337837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208861" y="1455626"/>
            <a:ext cx="7467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7035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请在下面方框的横线上，写几件让你“心儿</a:t>
            </a:r>
            <a:r>
              <a:rPr lang="zh-CN" altLang="en-US" sz="20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怦怦</a:t>
            </a:r>
            <a:r>
              <a:rPr lang="zh-CN" altLang="en-US" sz="2000" b="1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跳”的事。</a:t>
            </a:r>
            <a:endParaRPr lang="zh-CN" altLang="en-US" sz="2000" kern="100" dirty="0"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22" y="2407098"/>
            <a:ext cx="2857235" cy="3022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938" y="-55563"/>
            <a:ext cx="9151938" cy="5199063"/>
            <a:chOff x="-7938" y="-55563"/>
            <a:chExt cx="9151938" cy="5199063"/>
          </a:xfrm>
        </p:grpSpPr>
        <p:sp>
          <p:nvSpPr>
            <p:cNvPr id="7" name="直接连接符 6"/>
            <p:cNvSpPr>
              <a:spLocks noChangeShapeType="1"/>
            </p:cNvSpPr>
            <p:nvPr/>
          </p:nvSpPr>
          <p:spPr bwMode="auto">
            <a:xfrm flipH="1">
              <a:off x="-7938" y="0"/>
              <a:ext cx="2644776" cy="14192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直接连接符 9"/>
            <p:cNvSpPr>
              <a:spLocks noChangeShapeType="1"/>
            </p:cNvSpPr>
            <p:nvPr/>
          </p:nvSpPr>
          <p:spPr bwMode="auto">
            <a:xfrm>
              <a:off x="6227763" y="0"/>
              <a:ext cx="1081087" cy="1203325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直接连接符 12"/>
            <p:cNvSpPr>
              <a:spLocks noChangeShapeType="1"/>
            </p:cNvSpPr>
            <p:nvPr/>
          </p:nvSpPr>
          <p:spPr bwMode="auto">
            <a:xfrm flipH="1">
              <a:off x="0" y="0"/>
              <a:ext cx="1260475" cy="7000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直接连接符 13"/>
            <p:cNvSpPr>
              <a:spLocks noChangeShapeType="1"/>
            </p:cNvSpPr>
            <p:nvPr/>
          </p:nvSpPr>
          <p:spPr bwMode="auto">
            <a:xfrm flipH="1">
              <a:off x="34925" y="0"/>
              <a:ext cx="2376488" cy="915988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直接连接符 14"/>
            <p:cNvSpPr>
              <a:spLocks noChangeShapeType="1"/>
            </p:cNvSpPr>
            <p:nvPr/>
          </p:nvSpPr>
          <p:spPr bwMode="auto">
            <a:xfrm>
              <a:off x="7883525" y="0"/>
              <a:ext cx="914400" cy="91440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直接连接符 15"/>
            <p:cNvSpPr>
              <a:spLocks noChangeShapeType="1"/>
            </p:cNvSpPr>
            <p:nvPr/>
          </p:nvSpPr>
          <p:spPr bwMode="auto">
            <a:xfrm>
              <a:off x="6516688" y="0"/>
              <a:ext cx="2627312" cy="349250"/>
            </a:xfrm>
            <a:prstGeom prst="line">
              <a:avLst/>
            </a:prstGeom>
            <a:noFill/>
            <a:ln w="19050">
              <a:solidFill>
                <a:srgbClr val="E36C09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3" name="Picture 3" descr="E:\丫头\png\小人\卡通类素材\klo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60325"/>
              <a:ext cx="852488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1786775">
              <a:off x="8466138" y="-55563"/>
              <a:ext cx="539750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2795"/>
            <a:stretch>
              <a:fillRect/>
            </a:stretch>
          </p:blipFill>
          <p:spPr bwMode="auto">
            <a:xfrm>
              <a:off x="7272338" y="-17463"/>
              <a:ext cx="204787" cy="28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E:\丫头\png\小人\卡通类素材\d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091"/>
            <a:stretch>
              <a:fillRect/>
            </a:stretch>
          </p:blipFill>
          <p:spPr bwMode="auto">
            <a:xfrm>
              <a:off x="7850188" y="17463"/>
              <a:ext cx="2603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56"/>
            <a:stretch>
              <a:fillRect/>
            </a:stretch>
          </p:blipFill>
          <p:spPr bwMode="auto">
            <a:xfrm rot="1372338">
              <a:off x="6276975" y="158750"/>
              <a:ext cx="5715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3" b="50377"/>
            <a:stretch>
              <a:fillRect/>
            </a:stretch>
          </p:blipFill>
          <p:spPr bwMode="auto">
            <a:xfrm rot="721682">
              <a:off x="6486525" y="-34925"/>
              <a:ext cx="5635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E:\丫头\png\小人\卡通类素材\gy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2"/>
            <a:stretch>
              <a:fillRect/>
            </a:stretch>
          </p:blipFill>
          <p:spPr bwMode="auto">
            <a:xfrm rot="-359742">
              <a:off x="917575" y="254000"/>
              <a:ext cx="458788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E:\丫头\png\小人\卡通类素材\gu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291" b="9279"/>
            <a:stretch>
              <a:fillRect/>
            </a:stretch>
          </p:blipFill>
          <p:spPr bwMode="auto">
            <a:xfrm rot="10800000" flipH="1" flipV="1">
              <a:off x="-7938" y="4156075"/>
              <a:ext cx="91519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22" y="2407098"/>
            <a:ext cx="2857235" cy="30222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70000" y="553085"/>
            <a:ext cx="1996440" cy="3431540"/>
            <a:chOff x="1802668" y="1699301"/>
            <a:chExt cx="1848055" cy="30952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09" r="29219"/>
            <a:stretch>
              <a:fillRect/>
            </a:stretch>
          </p:blipFill>
          <p:spPr>
            <a:xfrm>
              <a:off x="1802668" y="2225390"/>
              <a:ext cx="1848055" cy="175432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98"/>
            <a:stretch>
              <a:fillRect/>
            </a:stretch>
          </p:blipFill>
          <p:spPr>
            <a:xfrm>
              <a:off x="2005454" y="1699301"/>
              <a:ext cx="1442481" cy="309523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2547620" y="2559064"/>
              <a:ext cx="1089631" cy="47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9pPr>
            </a:lstStyle>
            <a:p>
              <a:r>
                <a:rPr lang="zh-CN" altLang="en-US" sz="28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害怕</a:t>
              </a:r>
              <a:endParaRPr lang="zh-CN" altLang="en-US" sz="2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56815" y="421640"/>
            <a:ext cx="2285365" cy="3734435"/>
            <a:chOff x="3106251" y="1916799"/>
            <a:chExt cx="1848055" cy="309523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09" r="29219"/>
            <a:stretch>
              <a:fillRect/>
            </a:stretch>
          </p:blipFill>
          <p:spPr>
            <a:xfrm>
              <a:off x="3106251" y="2493793"/>
              <a:ext cx="1848055" cy="1754325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3791749" y="2782245"/>
              <a:ext cx="1039968" cy="43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9pPr>
            </a:lstStyle>
            <a:p>
              <a:r>
                <a:rPr lang="zh-CN" altLang="en-US" sz="28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紧张</a:t>
              </a:r>
              <a:endParaRPr lang="zh-CN" altLang="en-US" sz="2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2" r="53255"/>
            <a:stretch>
              <a:fillRect/>
            </a:stretch>
          </p:blipFill>
          <p:spPr>
            <a:xfrm>
              <a:off x="3749362" y="1916799"/>
              <a:ext cx="1188132" cy="3095238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901440" y="602615"/>
            <a:ext cx="2620010" cy="3516630"/>
            <a:chOff x="4437438" y="1770881"/>
            <a:chExt cx="1969523" cy="301666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09" r="29219"/>
            <a:stretch>
              <a:fillRect/>
            </a:stretch>
          </p:blipFill>
          <p:spPr>
            <a:xfrm>
              <a:off x="4437438" y="2159973"/>
              <a:ext cx="1848055" cy="1754325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5166583" y="2452933"/>
              <a:ext cx="989593" cy="447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9pPr>
            </a:lstStyle>
            <a:p>
              <a:r>
                <a:rPr lang="zh-CN" altLang="en-US" sz="2800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惊喜</a:t>
              </a:r>
              <a:endPara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50" r="19890" b="2538"/>
            <a:stretch>
              <a:fillRect/>
            </a:stretch>
          </p:blipFill>
          <p:spPr>
            <a:xfrm>
              <a:off x="4966800" y="1770881"/>
              <a:ext cx="1440161" cy="3016666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5567045" y="421640"/>
            <a:ext cx="2219960" cy="3566160"/>
            <a:chOff x="5741021" y="1960518"/>
            <a:chExt cx="1848055" cy="3095238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09" r="29219"/>
            <a:stretch>
              <a:fillRect/>
            </a:stretch>
          </p:blipFill>
          <p:spPr>
            <a:xfrm>
              <a:off x="5741021" y="2511262"/>
              <a:ext cx="1848055" cy="1754325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6411294" y="2782245"/>
              <a:ext cx="948054" cy="453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+mn-cs"/>
                </a:defRPr>
              </a:lvl9pPr>
            </a:lstStyle>
            <a:p>
              <a:r>
                <a:rPr lang="zh-CN" altLang="en-US" sz="28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激动</a:t>
              </a:r>
              <a:endParaRPr lang="zh-CN" altLang="en-US" sz="28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98"/>
            <a:stretch>
              <a:fillRect/>
            </a:stretch>
          </p:blipFill>
          <p:spPr>
            <a:xfrm>
              <a:off x="6074027" y="1960518"/>
              <a:ext cx="1442481" cy="30952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928" y="1850526"/>
            <a:ext cx="3458752" cy="3658483"/>
          </a:xfrm>
          <a:prstGeom prst="rect">
            <a:avLst/>
          </a:prstGeom>
        </p:spPr>
      </p:pic>
      <p:sp>
        <p:nvSpPr>
          <p:cNvPr id="3" name="对话气泡: 椭圆形 2"/>
          <p:cNvSpPr/>
          <p:nvPr/>
        </p:nvSpPr>
        <p:spPr>
          <a:xfrm>
            <a:off x="2087724" y="843558"/>
            <a:ext cx="6917411" cy="2916324"/>
          </a:xfrm>
          <a:prstGeom prst="wedgeEllipseCallout">
            <a:avLst>
              <a:gd name="adj1" fmla="val -52939"/>
              <a:gd name="adj2" fmla="val 267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20383" y="1172819"/>
            <a:ext cx="5852091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你们玩过“你演我猜”的游戏吗？今天我们一起来玩一玩这个游戏，体验“心儿怦怦跳”的感觉吧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737123"/>
            <a:ext cx="1723549" cy="871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小游戏</a:t>
            </a:r>
            <a:endParaRPr lang="en-US" altLang="zh-CN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910">
            <a:off x="1689167" y="311712"/>
            <a:ext cx="6480791" cy="52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441"/>
            <a:ext cx="2222485" cy="22276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46279" y="408650"/>
            <a:ext cx="22514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300" dirty="0">
                <a:solidFill>
                  <a:srgbClr val="CF6B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  <a:endParaRPr lang="zh-CN" altLang="en-US" sz="3300" dirty="0"/>
          </a:p>
        </p:txBody>
      </p:sp>
      <p:sp>
        <p:nvSpPr>
          <p:cNvPr id="5" name="文本框 4"/>
          <p:cNvSpPr txBox="1"/>
          <p:nvPr/>
        </p:nvSpPr>
        <p:spPr>
          <a:xfrm>
            <a:off x="2599999" y="2160166"/>
            <a:ext cx="4659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手舞足蹈</a:t>
            </a:r>
            <a:endParaRPr lang="zh-CN" altLang="en-US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fade/>
      </p:transition>
    </mc:Choice>
    <mc:Fallback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680</Words>
  <Application>WPS 演示</Application>
  <PresentationFormat>全屏显示(16:9)</PresentationFormat>
  <Paragraphs>124</Paragraphs>
  <Slides>23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宋体</vt:lpstr>
      <vt:lpstr>Wingdings</vt:lpstr>
      <vt:lpstr>等线</vt:lpstr>
      <vt:lpstr>等线 Light</vt:lpstr>
      <vt:lpstr>楷体</vt:lpstr>
      <vt:lpstr>华文楷体</vt:lpstr>
      <vt:lpstr>Times New Roman</vt:lpstr>
      <vt:lpstr>微软雅黑</vt:lpstr>
      <vt:lpstr>Arial Unicode MS</vt:lpstr>
      <vt:lpstr>黑体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Http://Dian1.taobao.com</dc:title>
  <dc:creator>Http://Dian1.taobao.com</dc:creator>
  <dc:description>Http://Dian1.taobao.com</dc:description>
  <cp:lastModifiedBy>五月糖</cp:lastModifiedBy>
  <cp:revision>91</cp:revision>
  <dcterms:created xsi:type="dcterms:W3CDTF">2015-04-19T01:15:00Z</dcterms:created>
  <dcterms:modified xsi:type="dcterms:W3CDTF">2019-07-14T01:38:18Z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