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21"/>
  </p:notesMasterIdLst>
  <p:sldIdLst>
    <p:sldId id="526" r:id="rId5"/>
    <p:sldId id="391" r:id="rId6"/>
    <p:sldId id="528" r:id="rId7"/>
    <p:sldId id="529" r:id="rId8"/>
    <p:sldId id="530" r:id="rId9"/>
    <p:sldId id="527" r:id="rId10"/>
    <p:sldId id="549" r:id="rId11"/>
    <p:sldId id="544" r:id="rId12"/>
    <p:sldId id="531" r:id="rId13"/>
    <p:sldId id="547" r:id="rId14"/>
    <p:sldId id="534" r:id="rId15"/>
    <p:sldId id="533" r:id="rId16"/>
    <p:sldId id="537" r:id="rId17"/>
    <p:sldId id="540" r:id="rId18"/>
    <p:sldId id="535" r:id="rId19"/>
    <p:sldId id="539" r:id="rId20"/>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521D"/>
    <a:srgbClr val="1F2DA8"/>
    <a:srgbClr val="402E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81" d="100"/>
          <a:sy n="81" d="100"/>
        </p:scale>
        <p:origin x="-462" y="-102"/>
      </p:cViewPr>
      <p:guideLst>
        <p:guide orient="horz" pos="2039"/>
        <p:guide pos="27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等线" panose="02010600030101010101" pitchFamily="2" charset="-122"/>
              <a:ea typeface="等线"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2052"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fontAlgn="auto" hangingPunct="1">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95401E0-7621-4411-B0BA-2EF012F1CB28}" type="slidenum">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endParaRPr lang="zh-CN" altLang="en-US" noProof="1"/>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endParaRPr lang="zh-CN" altLang="en-US" noProof="1"/>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hasCustomPrompt="1"/>
          </p:nvPr>
        </p:nvSpPr>
        <p:spPr>
          <a:xfrm>
            <a:off x="838200" y="1825625"/>
            <a:ext cx="5181600" cy="4351338"/>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hasCustomPrompt="1"/>
          </p:nvPr>
        </p:nvSpPr>
        <p:spPr>
          <a:xfrm>
            <a:off x="6172200" y="1825625"/>
            <a:ext cx="5181600" cy="4351338"/>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编辑母版文本样式</a:t>
            </a:r>
            <a:endParaRPr lang="zh-CN" altLang="en-US" strike="noStrike" noProof="1"/>
          </a:p>
        </p:txBody>
      </p:sp>
      <p:sp>
        <p:nvSpPr>
          <p:cNvPr id="4" name="内容占位符 3"/>
          <p:cNvSpPr>
            <a:spLocks noGrp="1"/>
          </p:cNvSpPr>
          <p:nvPr>
            <p:ph sz="half" idx="2" hasCustomPrompt="1"/>
          </p:nvPr>
        </p:nvSpPr>
        <p:spPr>
          <a:xfrm>
            <a:off x="839788" y="2505075"/>
            <a:ext cx="5157787" cy="3684588"/>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编辑母版文本样式</a:t>
            </a:r>
            <a:endParaRPr lang="zh-CN" altLang="en-US" strike="noStrike" noProof="1"/>
          </a:p>
        </p:txBody>
      </p:sp>
      <p:sp>
        <p:nvSpPr>
          <p:cNvPr id="6" name="内容占位符 5"/>
          <p:cNvSpPr>
            <a:spLocks noGrp="1"/>
          </p:cNvSpPr>
          <p:nvPr>
            <p:ph sz="quarter" idx="4" hasCustomPrompt="1"/>
          </p:nvPr>
        </p:nvSpPr>
        <p:spPr>
          <a:xfrm>
            <a:off x="6172200" y="2505075"/>
            <a:ext cx="5183188" cy="3684588"/>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编辑母版文本样式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hasCustomPrompt="1"/>
          </p:nvPr>
        </p:nvSpPr>
        <p:spPr/>
        <p:txBody>
          <a:bodyPr vert="eaVert"/>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endParaRPr lang="zh-CN" altLang="en-US" noProof="1"/>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endParaRPr lang="zh-CN" altLang="en-US" noProof="1"/>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defRPr sz="12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blip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defRPr sz="12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blip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p>
            <a:pPr lvl="0"/>
            <a:r>
              <a:rPr lang="zh-CN" altLang="en-US" dirty="0"/>
              <a:t>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6F0FF5C7-9751-4EC4-B3FD-5FA2FB9F29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defRPr sz="12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608F7A3-7FDD-4E67-ABD7-327F249E329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微信图片_20190711181055"/>
          <p:cNvPicPr>
            <a:picLocks noChangeAspect="1"/>
          </p:cNvPicPr>
          <p:nvPr/>
        </p:nvPicPr>
        <p:blipFill>
          <a:blip r:embed="rId1"/>
          <a:stretch>
            <a:fillRect/>
          </a:stretch>
        </p:blipFill>
        <p:spPr>
          <a:xfrm>
            <a:off x="7649845" y="3740785"/>
            <a:ext cx="4556125" cy="3117850"/>
          </a:xfrm>
          <a:prstGeom prst="rect">
            <a:avLst/>
          </a:prstGeom>
        </p:spPr>
      </p:pic>
      <p:pic>
        <p:nvPicPr>
          <p:cNvPr id="7" name="图片 6" descr="u=1406882553,3475343930&amp;fm=15&amp;gp=0"/>
          <p:cNvPicPr>
            <a:picLocks noChangeAspect="1"/>
          </p:cNvPicPr>
          <p:nvPr/>
        </p:nvPicPr>
        <p:blipFill>
          <a:blip r:embed="rId2"/>
          <a:stretch>
            <a:fillRect/>
          </a:stretch>
        </p:blipFill>
        <p:spPr>
          <a:xfrm>
            <a:off x="1591945" y="1450340"/>
            <a:ext cx="1494155" cy="1494155"/>
          </a:xfrm>
          <a:prstGeom prst="rect">
            <a:avLst/>
          </a:prstGeom>
        </p:spPr>
      </p:pic>
      <p:sp>
        <p:nvSpPr>
          <p:cNvPr id="3076" name="文本框 2"/>
          <p:cNvSpPr txBox="1"/>
          <p:nvPr/>
        </p:nvSpPr>
        <p:spPr>
          <a:xfrm>
            <a:off x="475615" y="261620"/>
            <a:ext cx="6354445" cy="521970"/>
          </a:xfrm>
          <a:prstGeom prst="rect">
            <a:avLst/>
          </a:prstGeom>
          <a:noFill/>
          <a:ln w="9525">
            <a:noFill/>
          </a:ln>
        </p:spPr>
        <p:txBody>
          <a:bodyPr wrap="square" anchor="t">
            <a:spAutoFit/>
          </a:bodyPr>
          <a:p>
            <a:r>
              <a:rPr lang="zh-CN" altLang="zh-CN" sz="2800" b="1">
                <a:latin typeface="Arial" panose="020B0604020202020204" pitchFamily="34" charset="0"/>
                <a:ea typeface="宋体" panose="02010600030101010101" pitchFamily="2" charset="-122"/>
              </a:rPr>
              <a:t>统编版语文四年级上册语文第八单元</a:t>
            </a:r>
            <a:endParaRPr lang="zh-CN" altLang="zh-CN" sz="2800" b="1">
              <a:latin typeface="Arial" panose="020B0604020202020204" pitchFamily="34" charset="0"/>
              <a:ea typeface="宋体" panose="02010600030101010101" pitchFamily="2" charset="-122"/>
            </a:endParaRPr>
          </a:p>
        </p:txBody>
      </p:sp>
      <p:sp>
        <p:nvSpPr>
          <p:cNvPr id="8" name="文本框 7"/>
          <p:cNvSpPr txBox="1"/>
          <p:nvPr/>
        </p:nvSpPr>
        <p:spPr>
          <a:xfrm>
            <a:off x="2408555" y="2188845"/>
            <a:ext cx="7375525" cy="1014730"/>
          </a:xfrm>
          <a:prstGeom prst="rect">
            <a:avLst/>
          </a:prstGeom>
          <a:noFill/>
        </p:spPr>
        <p:txBody>
          <a:bodyPr wrap="square" rtlCol="0">
            <a:spAutoFit/>
          </a:bodyPr>
          <a:p>
            <a:pPr algn="ctr"/>
            <a:r>
              <a:rPr lang="en-US" altLang="zh-CN" sz="6000" noProof="0" dirty="0">
                <a:solidFill>
                  <a:schemeClr val="accent6">
                    <a:lumMod val="75000"/>
                  </a:schemeClr>
                </a:solidFill>
                <a:effectLst>
                  <a:outerShdw blurRad="38100" dist="38100" dir="2700000" algn="tl">
                    <a:srgbClr val="000000">
                      <a:alpha val="43137"/>
                    </a:srgbClr>
                  </a:outerShdw>
                </a:effectLst>
                <a:latin typeface="华文隶书" panose="02010800040101010101" charset="-122"/>
                <a:ea typeface="华文隶书" panose="02010800040101010101" charset="-122"/>
                <a:cs typeface="华文隶书" panose="02010800040101010101" charset="-122"/>
              </a:rPr>
              <a:t>25.王戎</a:t>
            </a:r>
            <a:r>
              <a:rPr lang="zh-CN" altLang="en-US" sz="6000" noProof="0" dirty="0">
                <a:solidFill>
                  <a:schemeClr val="accent5">
                    <a:lumMod val="50000"/>
                  </a:schemeClr>
                </a:solidFill>
                <a:effectLst>
                  <a:outerShdw blurRad="38100" dist="38100" dir="2700000" algn="tl">
                    <a:srgbClr val="000000">
                      <a:alpha val="43137"/>
                    </a:srgbClr>
                  </a:outerShdw>
                </a:effectLst>
                <a:latin typeface="华文隶书" panose="02010800040101010101" charset="-122"/>
                <a:ea typeface="华文隶书" panose="02010800040101010101" charset="-122"/>
                <a:cs typeface="华文隶书" panose="02010800040101010101" charset="-122"/>
              </a:rPr>
              <a:t>不取道旁李</a:t>
            </a:r>
            <a:endParaRPr lang="zh-CN" altLang="en-US" sz="6000" b="1" noProof="0" dirty="0">
              <a:solidFill>
                <a:schemeClr val="accent5">
                  <a:lumMod val="50000"/>
                </a:schemeClr>
              </a:solidFill>
              <a:effectLst>
                <a:outerShdw blurRad="38100" dist="38100" dir="2700000" algn="tl">
                  <a:srgbClr val="000000">
                    <a:alpha val="43137"/>
                  </a:srgbClr>
                </a:outerShdw>
              </a:effectLst>
              <a:latin typeface="华文隶书" panose="02010800040101010101" charset="-122"/>
              <a:ea typeface="华文隶书" panose="02010800040101010101" charset="-122"/>
              <a:cs typeface="华文隶书" panose="02010800040101010101" charset="-122"/>
            </a:endParaRPr>
          </a:p>
        </p:txBody>
      </p:sp>
      <p:sp>
        <p:nvSpPr>
          <p:cNvPr id="3077" name="文本框 3"/>
          <p:cNvSpPr txBox="1"/>
          <p:nvPr/>
        </p:nvSpPr>
        <p:spPr>
          <a:xfrm>
            <a:off x="3478530" y="4589780"/>
            <a:ext cx="5090160" cy="1419860"/>
          </a:xfrm>
          <a:prstGeom prst="rect">
            <a:avLst/>
          </a:prstGeom>
          <a:noFill/>
          <a:ln w="9525">
            <a:noFill/>
          </a:ln>
        </p:spPr>
        <p:txBody>
          <a:bodyPr wrap="square" anchor="t">
            <a:spAutoFit/>
          </a:bodyPr>
          <a:p>
            <a:pPr>
              <a:lnSpc>
                <a:spcPct val="120000"/>
              </a:lnSpc>
            </a:pPr>
            <a:r>
              <a:rPr lang="zh-CN" altLang="en-US" sz="3600">
                <a:solidFill>
                  <a:srgbClr val="7D521D"/>
                </a:solidFill>
                <a:effectLst>
                  <a:outerShdw blurRad="38100" dist="38100" dir="2700000" algn="tl">
                    <a:srgbClr val="000000">
                      <a:alpha val="43137"/>
                    </a:srgbClr>
                  </a:outerShdw>
                </a:effectLst>
                <a:latin typeface="华文行楷" panose="02010800040101010101" charset="-122"/>
                <a:ea typeface="华文行楷" panose="02010800040101010101" charset="-122"/>
                <a:cs typeface="华文行楷" panose="02010800040101010101" charset="-122"/>
              </a:rPr>
              <a:t>内蒙古   包头市  青山区 </a:t>
            </a:r>
            <a:endParaRPr lang="zh-CN" altLang="en-US" sz="3600">
              <a:solidFill>
                <a:srgbClr val="7D521D"/>
              </a:solidFill>
              <a:effectLst>
                <a:outerShdw blurRad="38100" dist="38100" dir="2700000" algn="tl">
                  <a:srgbClr val="000000">
                    <a:alpha val="43137"/>
                  </a:srgbClr>
                </a:outerShdw>
              </a:effectLst>
              <a:latin typeface="华文行楷" panose="02010800040101010101" charset="-122"/>
              <a:ea typeface="华文行楷" panose="02010800040101010101" charset="-122"/>
              <a:cs typeface="华文行楷" panose="02010800040101010101" charset="-122"/>
            </a:endParaRPr>
          </a:p>
          <a:p>
            <a:pPr>
              <a:lnSpc>
                <a:spcPct val="120000"/>
              </a:lnSpc>
            </a:pPr>
            <a:r>
              <a:rPr lang="zh-CN" altLang="en-US" sz="3600">
                <a:solidFill>
                  <a:srgbClr val="7D521D"/>
                </a:solidFill>
                <a:effectLst>
                  <a:outerShdw blurRad="38100" dist="38100" dir="2700000" algn="tl">
                    <a:srgbClr val="000000">
                      <a:alpha val="43137"/>
                    </a:srgbClr>
                  </a:outerShdw>
                </a:effectLst>
                <a:latin typeface="华文行楷" panose="02010800040101010101" charset="-122"/>
                <a:ea typeface="华文行楷" panose="02010800040101010101" charset="-122"/>
                <a:cs typeface="华文行楷" panose="02010800040101010101" charset="-122"/>
              </a:rPr>
              <a:t>  北重实验小学  史  娜</a:t>
            </a:r>
            <a:endParaRPr lang="zh-CN" altLang="en-US" sz="3600">
              <a:solidFill>
                <a:srgbClr val="7D521D"/>
              </a:solidFill>
              <a:effectLst>
                <a:outerShdw blurRad="38100" dist="38100" dir="2700000" algn="tl">
                  <a:srgbClr val="000000">
                    <a:alpha val="43137"/>
                  </a:srgbClr>
                </a:outerShdw>
              </a:effectLst>
              <a:latin typeface="华文行楷" panose="02010800040101010101" charset="-122"/>
              <a:ea typeface="华文行楷" panose="02010800040101010101" charset="-122"/>
              <a:cs typeface="华文行楷" panose="02010800040101010101"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微信图片_20190711181055"/>
          <p:cNvPicPr>
            <a:picLocks noChangeAspect="1"/>
          </p:cNvPicPr>
          <p:nvPr/>
        </p:nvPicPr>
        <p:blipFill>
          <a:blip r:embed="rId1"/>
          <a:stretch>
            <a:fillRect/>
          </a:stretch>
        </p:blipFill>
        <p:spPr>
          <a:xfrm>
            <a:off x="8780780" y="5196840"/>
            <a:ext cx="3425825" cy="1661795"/>
          </a:xfrm>
          <a:prstGeom prst="rect">
            <a:avLst/>
          </a:prstGeom>
        </p:spPr>
      </p:pic>
      <p:sp>
        <p:nvSpPr>
          <p:cNvPr id="2" name="文本框 1"/>
          <p:cNvSpPr txBox="1"/>
          <p:nvPr/>
        </p:nvSpPr>
        <p:spPr>
          <a:xfrm>
            <a:off x="-546735" y="664210"/>
            <a:ext cx="11262995" cy="5529580"/>
          </a:xfrm>
          <a:prstGeom prst="rect">
            <a:avLst/>
          </a:prstGeom>
          <a:noFill/>
        </p:spPr>
        <p:txBody>
          <a:bodyPr vert="eaVert" wrap="square" rtlCol="0">
            <a:spAutoFit/>
          </a:bodyPr>
          <a:p>
            <a:pPr>
              <a:lnSpc>
                <a:spcPct val="120000"/>
              </a:lnSpc>
            </a:pPr>
            <a:r>
              <a:rPr lang="zh-CN" altLang="en-US" sz="6000" b="1">
                <a:latin typeface="楷体" panose="02010609060101010101" pitchFamily="49" charset="-122"/>
                <a:ea typeface="楷体" panose="02010609060101010101" pitchFamily="49" charset="-122"/>
                <a:cs typeface="楷体" panose="02010609060101010101" pitchFamily="49" charset="-122"/>
              </a:rPr>
              <a:t>王戎不取道旁李</a:t>
            </a:r>
            <a:endParaRPr lang="zh-CN" altLang="en-US" sz="6000" b="1">
              <a:latin typeface="楷体" panose="02010609060101010101" pitchFamily="49" charset="-122"/>
              <a:ea typeface="楷体" panose="02010609060101010101" pitchFamily="49" charset="-122"/>
              <a:cs typeface="楷体" panose="02010609060101010101" pitchFamily="49" charset="-122"/>
            </a:endParaRPr>
          </a:p>
          <a:p>
            <a:pPr>
              <a:lnSpc>
                <a:spcPct val="120000"/>
              </a:lnSpc>
            </a:pPr>
            <a:endParaRPr lang="zh-CN" altLang="en-US" sz="6000" b="1">
              <a:latin typeface="楷体" panose="02010609060101010101" pitchFamily="49" charset="-122"/>
              <a:ea typeface="楷体" panose="02010609060101010101" pitchFamily="49" charset="-122"/>
              <a:cs typeface="楷体" panose="02010609060101010101" pitchFamily="49" charset="-122"/>
            </a:endParaRPr>
          </a:p>
          <a:p>
            <a:pPr>
              <a:lnSpc>
                <a:spcPct val="120000"/>
              </a:lnSpc>
            </a:pPr>
            <a:r>
              <a:rPr lang="zh-CN" altLang="en-US" sz="6000" b="1">
                <a:latin typeface="楷体" panose="02010609060101010101" pitchFamily="49" charset="-122"/>
                <a:ea typeface="楷体" panose="02010609060101010101" pitchFamily="49" charset="-122"/>
                <a:cs typeface="楷体" panose="02010609060101010101" pitchFamily="49" charset="-122"/>
                <a:sym typeface="+mn-ea"/>
              </a:rPr>
              <a:t>王戎七岁尝与诸 小儿游看道边李树多子折枝诸儿竞走取之唯戎不动人问之答曰树在道边而多子此必苦李取之信然</a:t>
            </a:r>
            <a:endParaRPr lang="zh-CN" altLang="en-US" sz="6000" b="1">
              <a:latin typeface="楷体" panose="02010609060101010101" pitchFamily="49" charset="-122"/>
              <a:ea typeface="楷体" panose="02010609060101010101" pitchFamily="49" charset="-122"/>
              <a:cs typeface="楷体" panose="02010609060101010101" pitchFamily="49" charset="-122"/>
            </a:endParaRPr>
          </a:p>
          <a:p>
            <a:pPr>
              <a:lnSpc>
                <a:spcPct val="120000"/>
              </a:lnSpc>
            </a:pPr>
            <a:endParaRPr lang="zh-CN" altLang="en-US" sz="6000" b="1">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微信图片_20190711181055"/>
          <p:cNvPicPr>
            <a:picLocks noChangeAspect="1"/>
          </p:cNvPicPr>
          <p:nvPr/>
        </p:nvPicPr>
        <p:blipFill>
          <a:blip r:embed="rId1"/>
          <a:stretch>
            <a:fillRect/>
          </a:stretch>
        </p:blipFill>
        <p:spPr>
          <a:xfrm>
            <a:off x="7630160" y="4639310"/>
            <a:ext cx="4575810" cy="2219325"/>
          </a:xfrm>
          <a:prstGeom prst="rect">
            <a:avLst/>
          </a:prstGeom>
        </p:spPr>
      </p:pic>
      <p:sp>
        <p:nvSpPr>
          <p:cNvPr id="3" name="文本框 2"/>
          <p:cNvSpPr txBox="1"/>
          <p:nvPr/>
        </p:nvSpPr>
        <p:spPr>
          <a:xfrm>
            <a:off x="3215005" y="1317625"/>
            <a:ext cx="6609715" cy="922020"/>
          </a:xfrm>
          <a:prstGeom prst="rect">
            <a:avLst/>
          </a:prstGeom>
          <a:noFill/>
        </p:spPr>
        <p:txBody>
          <a:bodyPr wrap="square" rtlCol="0">
            <a:spAutoFit/>
          </a:bodyPr>
          <a:p>
            <a:r>
              <a:rPr lang="en-US" altLang="zh-CN" sz="5400" b="1">
                <a:latin typeface="楷体" panose="02010609060101010101" pitchFamily="49" charset="-122"/>
                <a:ea typeface="楷体" panose="02010609060101010101" pitchFamily="49" charset="-122"/>
                <a:cs typeface="楷体" panose="02010609060101010101" pitchFamily="49" charset="-122"/>
              </a:rPr>
              <a:t>25.</a:t>
            </a:r>
            <a:r>
              <a:rPr lang="zh-CN" altLang="en-US" sz="5400" b="1">
                <a:latin typeface="楷体" panose="02010609060101010101" pitchFamily="49" charset="-122"/>
                <a:ea typeface="楷体" panose="02010609060101010101" pitchFamily="49" charset="-122"/>
                <a:cs typeface="楷体" panose="02010609060101010101" pitchFamily="49" charset="-122"/>
              </a:rPr>
              <a:t>王戎不取道旁李</a:t>
            </a:r>
            <a:endParaRPr lang="zh-CN" altLang="en-US" sz="5400" b="1">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nvSpPr>
        <p:spPr>
          <a:xfrm>
            <a:off x="133350" y="2436495"/>
            <a:ext cx="11523980" cy="2971165"/>
          </a:xfrm>
          <a:prstGeom prst="rect">
            <a:avLst/>
          </a:prstGeom>
          <a:noFill/>
        </p:spPr>
        <p:txBody>
          <a:bodyPr wrap="square" rtlCol="0">
            <a:spAutoFit/>
          </a:bodyPr>
          <a:p>
            <a:pPr>
              <a:lnSpc>
                <a:spcPct val="130000"/>
              </a:lnSpc>
            </a:pPr>
            <a:r>
              <a:rPr lang="en-US" altLang="zh-CN" sz="4000">
                <a:latin typeface="楷体_GB2312" panose="02010609030101010101" charset="-122"/>
                <a:ea typeface="楷体_GB2312" panose="02010609030101010101" charset="-122"/>
                <a:cs typeface="楷体_GB2312" panose="02010609030101010101" charset="-122"/>
              </a:rPr>
              <a:t>   </a:t>
            </a:r>
            <a:r>
              <a:rPr lang="en-US" altLang="zh-CN" sz="4000" b="1">
                <a:latin typeface="楷体_GB2312" panose="02010609030101010101" charset="-122"/>
                <a:ea typeface="楷体_GB2312" panose="02010609030101010101" charset="-122"/>
                <a:cs typeface="楷体_GB2312" panose="02010609030101010101" charset="-122"/>
              </a:rPr>
              <a:t>  </a:t>
            </a:r>
            <a:r>
              <a:rPr lang="zh-CN" altLang="en-US" sz="4000" b="1">
                <a:latin typeface="楷体_GB2312" panose="02010609030101010101" charset="-122"/>
                <a:ea typeface="楷体_GB2312" panose="02010609030101010101" charset="-122"/>
                <a:cs typeface="楷体_GB2312" panose="02010609030101010101" charset="-122"/>
              </a:rPr>
              <a:t>（   ）</a:t>
            </a:r>
            <a:r>
              <a:rPr lang="zh-CN" altLang="en-US" sz="4800" b="1">
                <a:latin typeface="楷体" panose="02010609060101010101" pitchFamily="49" charset="-122"/>
                <a:ea typeface="楷体" panose="02010609060101010101" pitchFamily="49" charset="-122"/>
                <a:cs typeface="楷体" panose="02010609060101010101" pitchFamily="49" charset="-122"/>
              </a:rPr>
              <a:t>七岁，尝与（  ）游。看道边（   ）折枝，诸儿（  ），唯戎（  ）。人问之，答曰：</a:t>
            </a:r>
            <a:r>
              <a:rPr lang="en-US" altLang="zh-CN" sz="4800" b="1">
                <a:latin typeface="楷体" panose="02010609060101010101" pitchFamily="49" charset="-122"/>
                <a:ea typeface="楷体" panose="02010609060101010101" pitchFamily="49" charset="-122"/>
                <a:cs typeface="楷体" panose="02010609060101010101" pitchFamily="49" charset="-122"/>
              </a:rPr>
              <a:t>“</a:t>
            </a:r>
            <a:r>
              <a:rPr lang="zh-CN" altLang="en-US" sz="4800" b="1">
                <a:latin typeface="楷体" panose="02010609060101010101" pitchFamily="49" charset="-122"/>
                <a:ea typeface="楷体" panose="02010609060101010101" pitchFamily="49" charset="-122"/>
                <a:cs typeface="楷体" panose="02010609060101010101" pitchFamily="49" charset="-122"/>
              </a:rPr>
              <a:t>（   ）</a:t>
            </a:r>
            <a:r>
              <a:rPr lang="en-US" altLang="zh-CN" sz="4800" b="1">
                <a:latin typeface="楷体" panose="02010609060101010101" pitchFamily="49" charset="-122"/>
                <a:ea typeface="楷体" panose="02010609060101010101" pitchFamily="49" charset="-122"/>
                <a:cs typeface="楷体" panose="02010609060101010101" pitchFamily="49" charset="-122"/>
              </a:rPr>
              <a:t>”</a:t>
            </a:r>
            <a:r>
              <a:rPr lang="zh-CN" altLang="en-US" sz="4800" b="1">
                <a:latin typeface="楷体" panose="02010609060101010101" pitchFamily="49" charset="-122"/>
                <a:ea typeface="楷体" panose="02010609060101010101" pitchFamily="49" charset="-122"/>
                <a:cs typeface="楷体" panose="02010609060101010101" pitchFamily="49" charset="-122"/>
              </a:rPr>
              <a:t>取之，信然。</a:t>
            </a:r>
            <a:endParaRPr lang="zh-CN" altLang="en-US" sz="4800" b="1">
              <a:latin typeface="楷体" panose="02010609060101010101" pitchFamily="49" charset="-122"/>
              <a:ea typeface="楷体" panose="02010609060101010101" pitchFamily="49" charset="-122"/>
              <a:cs typeface="楷体" panose="02010609060101010101" pitchFamily="49" charset="-122"/>
            </a:endParaRPr>
          </a:p>
        </p:txBody>
      </p:sp>
      <p:grpSp>
        <p:nvGrpSpPr>
          <p:cNvPr id="6" name="组合 5"/>
          <p:cNvGrpSpPr/>
          <p:nvPr/>
        </p:nvGrpSpPr>
        <p:grpSpPr>
          <a:xfrm>
            <a:off x="-77470" y="71755"/>
            <a:ext cx="3566795" cy="1384300"/>
            <a:chOff x="143" y="-112"/>
            <a:chExt cx="5714" cy="1695"/>
          </a:xfrm>
        </p:grpSpPr>
        <p:pic>
          <p:nvPicPr>
            <p:cNvPr id="10" name="图片 15"/>
            <p:cNvPicPr>
              <a:picLocks noChangeAspect="1"/>
            </p:cNvPicPr>
            <p:nvPr/>
          </p:nvPicPr>
          <p:blipFill>
            <a:blip r:embed="rId2"/>
            <a:stretch>
              <a:fillRect/>
            </a:stretch>
          </p:blipFill>
          <p:spPr>
            <a:xfrm>
              <a:off x="143" y="-112"/>
              <a:ext cx="5714" cy="1695"/>
            </a:xfrm>
            <a:prstGeom prst="rect">
              <a:avLst/>
            </a:prstGeom>
            <a:noFill/>
            <a:ln w="9525">
              <a:noFill/>
            </a:ln>
          </p:spPr>
        </p:pic>
        <p:sp>
          <p:nvSpPr>
            <p:cNvPr id="11" name="文本框 10"/>
            <p:cNvSpPr txBox="1"/>
            <p:nvPr/>
          </p:nvSpPr>
          <p:spPr>
            <a:xfrm>
              <a:off x="1703" y="373"/>
              <a:ext cx="3001" cy="790"/>
            </a:xfrm>
            <a:prstGeom prst="rect">
              <a:avLst/>
            </a:prstGeom>
            <a:noFill/>
          </p:spPr>
          <p:txBody>
            <a:bodyPr wrap="square" rtlCol="0">
              <a:spAutoFit/>
            </a:bodyPr>
            <a:p>
              <a:r>
                <a:rPr lang="zh-CN" altLang="en-US" sz="3600" b="1">
                  <a:latin typeface="隶书" panose="02010509060101010101" charset="-122"/>
                  <a:ea typeface="隶书" panose="02010509060101010101" charset="-122"/>
                </a:rPr>
                <a:t>背一背</a:t>
              </a:r>
              <a:endParaRPr lang="zh-CN" altLang="en-US" sz="3600" b="1">
                <a:latin typeface="隶书" panose="02010509060101010101" charset="-122"/>
                <a:ea typeface="隶书" panose="02010509060101010101" charset="-122"/>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861435" y="1412240"/>
            <a:ext cx="6185535" cy="922020"/>
          </a:xfrm>
          <a:prstGeom prst="rect">
            <a:avLst/>
          </a:prstGeom>
          <a:noFill/>
        </p:spPr>
        <p:txBody>
          <a:bodyPr wrap="square" rtlCol="0">
            <a:spAutoFit/>
          </a:bodyPr>
          <a:p>
            <a:r>
              <a:rPr lang="en-US" altLang="zh-CN" sz="5400" b="1">
                <a:latin typeface="楷体" panose="02010609060101010101" pitchFamily="49" charset="-122"/>
                <a:ea typeface="楷体" panose="02010609060101010101" pitchFamily="49" charset="-122"/>
                <a:cs typeface="楷体" panose="02010609060101010101" pitchFamily="49" charset="-122"/>
              </a:rPr>
              <a:t>66. </a:t>
            </a:r>
            <a:r>
              <a:rPr lang="zh-CN" altLang="en-US" sz="5400" b="1">
                <a:latin typeface="楷体" panose="02010609060101010101" pitchFamily="49" charset="-122"/>
                <a:ea typeface="楷体" panose="02010609060101010101" pitchFamily="49" charset="-122"/>
                <a:cs typeface="楷体" panose="02010609060101010101" pitchFamily="49" charset="-122"/>
              </a:rPr>
              <a:t>王戎观虎</a:t>
            </a:r>
            <a:endParaRPr lang="zh-CN" altLang="en-US" sz="5400" b="1">
              <a:latin typeface="楷体" panose="02010609060101010101" pitchFamily="49" charset="-122"/>
              <a:ea typeface="楷体" panose="02010609060101010101" pitchFamily="49" charset="-122"/>
              <a:cs typeface="楷体" panose="02010609060101010101" pitchFamily="49" charset="-122"/>
            </a:endParaRPr>
          </a:p>
        </p:txBody>
      </p:sp>
      <p:sp>
        <p:nvSpPr>
          <p:cNvPr id="6" name="文本框 5"/>
          <p:cNvSpPr txBox="1"/>
          <p:nvPr/>
        </p:nvSpPr>
        <p:spPr>
          <a:xfrm>
            <a:off x="532765" y="2534920"/>
            <a:ext cx="11127105" cy="3340735"/>
          </a:xfrm>
          <a:prstGeom prst="rect">
            <a:avLst/>
          </a:prstGeom>
          <a:noFill/>
        </p:spPr>
        <p:txBody>
          <a:bodyPr wrap="square" rtlCol="0">
            <a:spAutoFit/>
          </a:bodyPr>
          <a:p>
            <a:pPr>
              <a:lnSpc>
                <a:spcPct val="110000"/>
              </a:lnSpc>
            </a:pPr>
            <a:r>
              <a:rPr lang="en-US" altLang="zh-CN" sz="3200" b="1">
                <a:latin typeface="楷体_GB2312" panose="02010609030101010101" charset="-122"/>
                <a:ea typeface="楷体_GB2312" panose="02010609030101010101" charset="-122"/>
              </a:rPr>
              <a:t>      </a:t>
            </a:r>
            <a:r>
              <a:rPr lang="zh-CN" altLang="en-US" sz="4800" b="1">
                <a:latin typeface="楷体" panose="02010609060101010101" pitchFamily="49" charset="-122"/>
                <a:ea typeface="楷体" panose="02010609060101010101" pitchFamily="49" charset="-122"/>
              </a:rPr>
              <a:t>魏明帝于宣武场上断虎爪牙，纵百姓观之。王戎七岁，亦往看。虎承间攀栏而吼，其声震地，观者无不辟易颠仆，戎湛然不动，了无恐色。</a:t>
            </a:r>
            <a:endParaRPr lang="zh-CN" altLang="en-US" sz="4800" b="1">
              <a:latin typeface="楷体" panose="02010609060101010101" pitchFamily="49" charset="-122"/>
              <a:ea typeface="楷体" panose="02010609060101010101" pitchFamily="49" charset="-122"/>
            </a:endParaRPr>
          </a:p>
        </p:txBody>
      </p:sp>
      <p:grpSp>
        <p:nvGrpSpPr>
          <p:cNvPr id="3" name="组合 2"/>
          <p:cNvGrpSpPr/>
          <p:nvPr/>
        </p:nvGrpSpPr>
        <p:grpSpPr>
          <a:xfrm>
            <a:off x="-134620" y="142240"/>
            <a:ext cx="3996055" cy="1384935"/>
            <a:chOff x="143" y="-112"/>
            <a:chExt cx="5714" cy="1695"/>
          </a:xfrm>
        </p:grpSpPr>
        <p:pic>
          <p:nvPicPr>
            <p:cNvPr id="10" name="图片 15"/>
            <p:cNvPicPr>
              <a:picLocks noChangeAspect="1"/>
            </p:cNvPicPr>
            <p:nvPr/>
          </p:nvPicPr>
          <p:blipFill>
            <a:blip r:embed="rId1"/>
            <a:stretch>
              <a:fillRect/>
            </a:stretch>
          </p:blipFill>
          <p:spPr>
            <a:xfrm>
              <a:off x="143" y="-112"/>
              <a:ext cx="5714" cy="1695"/>
            </a:xfrm>
            <a:prstGeom prst="rect">
              <a:avLst/>
            </a:prstGeom>
            <a:noFill/>
            <a:ln w="9525">
              <a:noFill/>
            </a:ln>
          </p:spPr>
        </p:pic>
        <p:sp>
          <p:nvSpPr>
            <p:cNvPr id="11" name="文本框 10"/>
            <p:cNvSpPr txBox="1"/>
            <p:nvPr/>
          </p:nvSpPr>
          <p:spPr>
            <a:xfrm>
              <a:off x="1473" y="454"/>
              <a:ext cx="3054" cy="563"/>
            </a:xfrm>
            <a:prstGeom prst="rect">
              <a:avLst/>
            </a:prstGeom>
            <a:noFill/>
          </p:spPr>
          <p:txBody>
            <a:bodyPr wrap="square" rtlCol="0">
              <a:spAutoFit/>
            </a:bodyPr>
            <a:p>
              <a:r>
                <a:rPr lang="en-US" altLang="zh-CN" sz="2400" b="1">
                  <a:latin typeface="隶书" panose="02010509060101010101" charset="-122"/>
                  <a:ea typeface="隶书" panose="02010509060101010101" charset="-122"/>
                </a:rPr>
                <a:t>“</a:t>
              </a:r>
              <a:r>
                <a:rPr lang="zh-CN" altLang="en-US" sz="2400" b="1">
                  <a:latin typeface="隶书" panose="02010509060101010101" charset="-122"/>
                  <a:ea typeface="隶书" panose="02010509060101010101" charset="-122"/>
                </a:rPr>
                <a:t>两翼</a:t>
              </a:r>
              <a:r>
                <a:rPr lang="en-US" altLang="zh-CN" sz="2400" b="1">
                  <a:latin typeface="隶书" panose="02010509060101010101" charset="-122"/>
                  <a:ea typeface="隶书" panose="02010509060101010101" charset="-122"/>
                </a:rPr>
                <a:t>”</a:t>
              </a:r>
              <a:r>
                <a:rPr lang="zh-CN" altLang="en-US" sz="2400" b="1">
                  <a:latin typeface="隶书" panose="02010509060101010101" charset="-122"/>
                  <a:ea typeface="隶书" panose="02010509060101010101" charset="-122"/>
                </a:rPr>
                <a:t>带文</a:t>
              </a:r>
              <a:endParaRPr lang="zh-CN" altLang="en-US" sz="2400" b="1">
                <a:latin typeface="隶书" panose="02010509060101010101" charset="-122"/>
                <a:ea typeface="隶书" panose="02010509060101010101"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微信图片_20190711181055"/>
          <p:cNvPicPr>
            <a:picLocks noChangeAspect="1"/>
          </p:cNvPicPr>
          <p:nvPr/>
        </p:nvPicPr>
        <p:blipFill>
          <a:blip r:embed="rId1"/>
          <a:stretch>
            <a:fillRect/>
          </a:stretch>
        </p:blipFill>
        <p:spPr>
          <a:xfrm>
            <a:off x="7940675" y="4792345"/>
            <a:ext cx="4230370" cy="2051685"/>
          </a:xfrm>
          <a:prstGeom prst="rect">
            <a:avLst/>
          </a:prstGeom>
        </p:spPr>
      </p:pic>
      <p:sp>
        <p:nvSpPr>
          <p:cNvPr id="2" name="文本框 1"/>
          <p:cNvSpPr txBox="1"/>
          <p:nvPr/>
        </p:nvSpPr>
        <p:spPr>
          <a:xfrm>
            <a:off x="346075" y="1024255"/>
            <a:ext cx="11217910" cy="5490210"/>
          </a:xfrm>
          <a:prstGeom prst="rect">
            <a:avLst/>
          </a:prstGeom>
          <a:noFill/>
        </p:spPr>
        <p:txBody>
          <a:bodyPr wrap="square" rtlCol="0">
            <a:spAutoFit/>
          </a:bodyPr>
          <a:p>
            <a:pPr>
              <a:lnSpc>
                <a:spcPct val="130000"/>
              </a:lnSpc>
            </a:pPr>
            <a:r>
              <a:rPr lang="zh-CN" altLang="en-US" sz="5400" b="1">
                <a:solidFill>
                  <a:schemeClr val="accent2">
                    <a:lumMod val="50000"/>
                  </a:schemeClr>
                </a:solidFill>
                <a:latin typeface="楷体" panose="02010609060101010101" pitchFamily="49" charset="-122"/>
                <a:ea typeface="楷体" panose="02010609060101010101" pitchFamily="49" charset="-122"/>
              </a:rPr>
              <a:t>自学提示：</a:t>
            </a:r>
            <a:endParaRPr lang="zh-CN" altLang="en-US" sz="3600">
              <a:latin typeface="楷体_GB2312" panose="02010609030101010101" charset="-122"/>
              <a:ea typeface="楷体_GB2312" panose="02010609030101010101" charset="-122"/>
            </a:endParaRPr>
          </a:p>
          <a:p>
            <a:pPr algn="l">
              <a:lnSpc>
                <a:spcPct val="130000"/>
              </a:lnSpc>
              <a:buClrTx/>
              <a:buSzTx/>
              <a:buFontTx/>
            </a:pPr>
            <a:r>
              <a:rPr lang="zh-CN" altLang="en-US" sz="3600">
                <a:latin typeface="楷体_GB2312" panose="02010609030101010101" charset="-122"/>
                <a:ea typeface="楷体_GB2312" panose="02010609030101010101" charset="-122"/>
              </a:rPr>
              <a:t>   </a:t>
            </a:r>
            <a:r>
              <a:rPr lang="zh-CN" altLang="en-US" sz="3600">
                <a:solidFill>
                  <a:srgbClr val="FF0000"/>
                </a:solidFill>
                <a:latin typeface="楷体_GB2312" panose="02010609030101010101" charset="-122"/>
                <a:ea typeface="楷体_GB2312" panose="02010609030101010101" charset="-122"/>
              </a:rPr>
              <a:t> </a:t>
            </a:r>
            <a:r>
              <a:rPr lang="zh-CN" altLang="en-US" sz="4000">
                <a:solidFill>
                  <a:srgbClr val="FF0000"/>
                </a:solidFill>
                <a:latin typeface="楷体_GB2312" panose="02010609030101010101" charset="-122"/>
                <a:ea typeface="楷体_GB2312" panose="02010609030101010101" charset="-122"/>
              </a:rPr>
              <a:t> </a:t>
            </a:r>
            <a:r>
              <a:rPr lang="zh-CN" altLang="en-US" sz="4000" b="1">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en-US" sz="5400" b="1">
                <a:latin typeface="楷体" panose="02010609060101010101" pitchFamily="49" charset="-122"/>
                <a:ea typeface="楷体" panose="02010609060101010101" pitchFamily="49" charset="-122"/>
                <a:cs typeface="楷体" panose="02010609060101010101" pitchFamily="49" charset="-122"/>
                <a:sym typeface="+mn-ea"/>
              </a:rPr>
              <a:t>1.默读课文，用标注注释的方法，边读边理解小古文的意思。</a:t>
            </a:r>
            <a:endParaRPr lang="zh-CN" altLang="en-US" sz="5400" b="1">
              <a:latin typeface="楷体" panose="02010609060101010101" pitchFamily="49" charset="-122"/>
              <a:ea typeface="楷体" panose="02010609060101010101" pitchFamily="49" charset="-122"/>
              <a:cs typeface="楷体" panose="02010609060101010101" pitchFamily="49" charset="-122"/>
            </a:endParaRPr>
          </a:p>
          <a:p>
            <a:pPr algn="l">
              <a:lnSpc>
                <a:spcPct val="130000"/>
              </a:lnSpc>
              <a:buClrTx/>
              <a:buSzTx/>
              <a:buFontTx/>
            </a:pPr>
            <a:r>
              <a:rPr lang="zh-CN" altLang="en-US" sz="5400" b="1">
                <a:latin typeface="楷体" panose="02010609060101010101" pitchFamily="49" charset="-122"/>
                <a:ea typeface="楷体" panose="02010609060101010101" pitchFamily="49" charset="-122"/>
                <a:cs typeface="楷体" panose="02010609060101010101" pitchFamily="49" charset="-122"/>
                <a:sym typeface="+mn-ea"/>
              </a:rPr>
              <a:t>    2.读完后，小组合作讲故事。</a:t>
            </a:r>
            <a:endParaRPr lang="zh-CN" altLang="en-US" sz="5400" b="1">
              <a:latin typeface="楷体" panose="02010609060101010101" pitchFamily="49" charset="-122"/>
              <a:ea typeface="楷体" panose="02010609060101010101" pitchFamily="49" charset="-122"/>
              <a:cs typeface="楷体" panose="02010609060101010101" pitchFamily="49" charset="-122"/>
            </a:endParaRPr>
          </a:p>
          <a:p>
            <a:pPr algn="l">
              <a:lnSpc>
                <a:spcPct val="130000"/>
              </a:lnSpc>
              <a:buClrTx/>
              <a:buSzTx/>
              <a:buFontTx/>
            </a:pPr>
            <a:endParaRPr lang="zh-CN" altLang="en-US" sz="5400" b="1">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grpSp>
        <p:nvGrpSpPr>
          <p:cNvPr id="5" name="组合 4"/>
          <p:cNvGrpSpPr/>
          <p:nvPr/>
        </p:nvGrpSpPr>
        <p:grpSpPr>
          <a:xfrm>
            <a:off x="7659370" y="43180"/>
            <a:ext cx="4511675" cy="1441450"/>
            <a:chOff x="143" y="-112"/>
            <a:chExt cx="5714" cy="1695"/>
          </a:xfrm>
        </p:grpSpPr>
        <p:pic>
          <p:nvPicPr>
            <p:cNvPr id="10" name="图片 15"/>
            <p:cNvPicPr>
              <a:picLocks noChangeAspect="1"/>
            </p:cNvPicPr>
            <p:nvPr/>
          </p:nvPicPr>
          <p:blipFill>
            <a:blip r:embed="rId2"/>
            <a:stretch>
              <a:fillRect/>
            </a:stretch>
          </p:blipFill>
          <p:spPr>
            <a:xfrm>
              <a:off x="143" y="-112"/>
              <a:ext cx="5714" cy="1695"/>
            </a:xfrm>
            <a:prstGeom prst="rect">
              <a:avLst/>
            </a:prstGeom>
            <a:noFill/>
            <a:ln w="9525">
              <a:noFill/>
            </a:ln>
          </p:spPr>
        </p:pic>
        <p:sp>
          <p:nvSpPr>
            <p:cNvPr id="11" name="文本框 10"/>
            <p:cNvSpPr txBox="1"/>
            <p:nvPr/>
          </p:nvSpPr>
          <p:spPr>
            <a:xfrm>
              <a:off x="1473" y="428"/>
              <a:ext cx="3054" cy="614"/>
            </a:xfrm>
            <a:prstGeom prst="rect">
              <a:avLst/>
            </a:prstGeom>
            <a:noFill/>
          </p:spPr>
          <p:txBody>
            <a:bodyPr wrap="square" rtlCol="0">
              <a:spAutoFit/>
            </a:bodyPr>
            <a:p>
              <a:r>
                <a:rPr lang="en-US" altLang="zh-CN" sz="2800" b="1">
                  <a:latin typeface="隶书" panose="02010509060101010101" charset="-122"/>
                  <a:ea typeface="隶书" panose="02010509060101010101" charset="-122"/>
                </a:rPr>
                <a:t>“</a:t>
              </a:r>
              <a:r>
                <a:rPr lang="zh-CN" altLang="en-US" sz="2800" b="1">
                  <a:latin typeface="隶书" panose="02010509060101010101" charset="-122"/>
                  <a:ea typeface="隶书" panose="02010509060101010101" charset="-122"/>
                </a:rPr>
                <a:t>两翼</a:t>
              </a:r>
              <a:r>
                <a:rPr lang="en-US" altLang="zh-CN" sz="2800" b="1">
                  <a:latin typeface="隶书" panose="02010509060101010101" charset="-122"/>
                  <a:ea typeface="隶书" panose="02010509060101010101" charset="-122"/>
                </a:rPr>
                <a:t>”</a:t>
              </a:r>
              <a:r>
                <a:rPr lang="zh-CN" altLang="en-US" sz="2800" b="1">
                  <a:latin typeface="隶书" panose="02010509060101010101" charset="-122"/>
                  <a:ea typeface="隶书" panose="02010509060101010101" charset="-122"/>
                </a:rPr>
                <a:t>带文</a:t>
              </a:r>
              <a:endParaRPr lang="zh-CN" altLang="en-US" sz="2800" b="1">
                <a:latin typeface="隶书" panose="02010509060101010101" charset="-122"/>
                <a:ea typeface="隶书" panose="02010509060101010101" charset="-122"/>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nvGraphicFramePr>
        <p:xfrm>
          <a:off x="246380" y="810895"/>
          <a:ext cx="11698605" cy="5596890"/>
        </p:xfrm>
        <a:graphic>
          <a:graphicData uri="http://schemas.openxmlformats.org/drawingml/2006/table">
            <a:tbl>
              <a:tblPr firstRow="1" bandRow="1">
                <a:tableStyleId>{5C22544A-7EE6-4342-B048-85BDC9FD1C3A}</a:tableStyleId>
              </a:tblPr>
              <a:tblGrid>
                <a:gridCol w="4961255"/>
                <a:gridCol w="6737350"/>
              </a:tblGrid>
              <a:tr h="528320">
                <a:tc>
                  <a:txBody>
                    <a:bodyPr/>
                    <a:p>
                      <a:pPr algn="ctr">
                        <a:buNone/>
                      </a:pPr>
                      <a:r>
                        <a:rPr lang="zh-CN" altLang="en-US" sz="2400">
                          <a:solidFill>
                            <a:schemeClr val="tx1"/>
                          </a:solidFill>
                          <a:latin typeface="楷体" panose="02010609060101010101" pitchFamily="49" charset="-122"/>
                          <a:ea typeface="楷体" panose="02010609060101010101" pitchFamily="49" charset="-122"/>
                        </a:rPr>
                        <a:t>古文（诵）</a:t>
                      </a:r>
                      <a:endParaRPr lang="zh-CN" altLang="en-US" sz="2400">
                        <a:solidFill>
                          <a:schemeClr val="tx1"/>
                        </a:solidFill>
                        <a:latin typeface="楷体" panose="02010609060101010101" pitchFamily="49" charset="-122"/>
                        <a:ea typeface="楷体" panose="02010609060101010101" pitchFamily="49" charset="-122"/>
                      </a:endParaRPr>
                    </a:p>
                  </a:txBody>
                  <a:tcPr>
                    <a:solidFill>
                      <a:schemeClr val="accent2">
                        <a:lumMod val="40000"/>
                        <a:lumOff val="60000"/>
                      </a:schemeClr>
                    </a:solidFill>
                  </a:tcPr>
                </a:tc>
                <a:tc>
                  <a:txBody>
                    <a:bodyPr/>
                    <a:p>
                      <a:pPr algn="ctr">
                        <a:buNone/>
                      </a:pPr>
                      <a:r>
                        <a:rPr lang="zh-CN" altLang="en-US" sz="2400">
                          <a:solidFill>
                            <a:schemeClr val="tx1"/>
                          </a:solidFill>
                          <a:latin typeface="楷体" panose="02010609060101010101" pitchFamily="49" charset="-122"/>
                          <a:ea typeface="楷体" panose="02010609060101010101" pitchFamily="49" charset="-122"/>
                        </a:rPr>
                        <a:t>现代文（读）</a:t>
                      </a:r>
                      <a:endParaRPr lang="zh-CN" altLang="en-US" sz="2400">
                        <a:solidFill>
                          <a:schemeClr val="tx1"/>
                        </a:solidFill>
                        <a:latin typeface="楷体" panose="02010609060101010101" pitchFamily="49" charset="-122"/>
                        <a:ea typeface="楷体" panose="02010609060101010101" pitchFamily="49" charset="-122"/>
                      </a:endParaRPr>
                    </a:p>
                  </a:txBody>
                  <a:tcPr>
                    <a:solidFill>
                      <a:schemeClr val="accent2">
                        <a:lumMod val="40000"/>
                        <a:lumOff val="60000"/>
                      </a:schemeClr>
                    </a:solidFill>
                  </a:tcPr>
                </a:tc>
              </a:tr>
              <a:tr h="729615">
                <a:tc>
                  <a:txBody>
                    <a:bodyPr/>
                    <a:p>
                      <a:pPr>
                        <a:buNone/>
                      </a:pPr>
                      <a:r>
                        <a:rPr lang="en-US" sz="36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魏明帝于宣武场上断虎爪牙，纵百姓观之。</a:t>
                      </a:r>
                      <a:endParaRPr lang="en-US" sz="3600" b="1">
                        <a:solidFill>
                          <a:srgbClr val="FF0000"/>
                        </a:solidFill>
                        <a:latin typeface="楷体" panose="02010609060101010101" pitchFamily="49" charset="-122"/>
                        <a:ea typeface="楷体" panose="02010609060101010101" pitchFamily="49" charset="-122"/>
                        <a:cs typeface="楷体_GB2312" panose="02010609030101010101" charset="-122"/>
                        <a:sym typeface="+mn-ea"/>
                      </a:endParaRPr>
                    </a:p>
                  </a:txBody>
                  <a:tcPr/>
                </a:tc>
                <a:tc>
                  <a:txBody>
                    <a:bodyPr/>
                    <a:p>
                      <a:pPr>
                        <a:buNone/>
                      </a:pPr>
                      <a:r>
                        <a:rPr lang="zh-CN" altLang="en-US" sz="3600" b="1">
                          <a:latin typeface="楷体" panose="02010609060101010101" pitchFamily="49" charset="-122"/>
                          <a:ea typeface="楷体" panose="02010609060101010101" pitchFamily="49" charset="-122"/>
                          <a:cs typeface="宋体" panose="02010600030101010101" pitchFamily="2" charset="-122"/>
                          <a:sym typeface="+mn-ea"/>
                        </a:rPr>
                        <a:t>魏明帝在宣武场上，弄断老虎的爪子和牙齿，让百姓们来观看。</a:t>
                      </a:r>
                      <a:endParaRPr lang="zh-CN" altLang="en-US" sz="3600" b="1">
                        <a:latin typeface="楷体" panose="02010609060101010101" pitchFamily="49" charset="-122"/>
                        <a:ea typeface="楷体" panose="02010609060101010101" pitchFamily="49" charset="-122"/>
                        <a:cs typeface="宋体" panose="02010600030101010101" pitchFamily="2" charset="-122"/>
                        <a:sym typeface="+mn-ea"/>
                      </a:endParaRPr>
                    </a:p>
                  </a:txBody>
                  <a:tcPr/>
                </a:tc>
              </a:tr>
              <a:tr h="729615">
                <a:tc>
                  <a:txBody>
                    <a:bodyPr/>
                    <a:p>
                      <a:pPr algn="l">
                        <a:buClrTx/>
                        <a:buSzTx/>
                        <a:buFontTx/>
                        <a:buNone/>
                      </a:pPr>
                      <a:r>
                        <a:rPr lang="en-US" sz="36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王戎七岁，亦往看。</a:t>
                      </a:r>
                      <a:endParaRPr lang="en-US" sz="3600" b="1">
                        <a:solidFill>
                          <a:srgbClr val="FF0000"/>
                        </a:solidFill>
                        <a:latin typeface="楷体" panose="02010609060101010101" pitchFamily="49" charset="-122"/>
                        <a:ea typeface="楷体" panose="02010609060101010101" pitchFamily="49" charset="-122"/>
                        <a:cs typeface="楷体_GB2312" panose="02010609030101010101" charset="-122"/>
                        <a:sym typeface="+mn-ea"/>
                      </a:endParaRPr>
                    </a:p>
                  </a:txBody>
                  <a:tcPr/>
                </a:tc>
                <a:tc>
                  <a:txBody>
                    <a:bodyPr/>
                    <a:p>
                      <a:pPr>
                        <a:buNone/>
                      </a:pPr>
                      <a:r>
                        <a:rPr lang="zh-CN" altLang="en-US" sz="3600" b="1">
                          <a:latin typeface="楷体" panose="02010609060101010101" pitchFamily="49" charset="-122"/>
                          <a:ea typeface="楷体" panose="02010609060101010101" pitchFamily="49" charset="-122"/>
                          <a:cs typeface="宋体" panose="02010600030101010101" pitchFamily="2" charset="-122"/>
                          <a:sym typeface="+mn-ea"/>
                        </a:rPr>
                        <a:t>王戎当时七岁，也前往观看。</a:t>
                      </a:r>
                      <a:endParaRPr lang="zh-CN" altLang="en-US" sz="3600" b="1">
                        <a:latin typeface="楷体" panose="02010609060101010101" pitchFamily="49" charset="-122"/>
                        <a:ea typeface="楷体" panose="02010609060101010101" pitchFamily="49" charset="-122"/>
                        <a:cs typeface="宋体" panose="02010600030101010101" pitchFamily="2" charset="-122"/>
                        <a:sym typeface="+mn-ea"/>
                      </a:endParaRPr>
                    </a:p>
                  </a:txBody>
                  <a:tcPr/>
                </a:tc>
              </a:tr>
              <a:tr h="565150">
                <a:tc>
                  <a:txBody>
                    <a:bodyPr/>
                    <a:p>
                      <a:pPr algn="l">
                        <a:buClrTx/>
                        <a:buSzTx/>
                        <a:buFontTx/>
                        <a:buNone/>
                      </a:pPr>
                      <a:r>
                        <a:rPr lang="en-US" sz="36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虎承间攀栏而吼，其声震地，</a:t>
                      </a:r>
                      <a:endParaRPr lang="en-US" sz="3600" b="1">
                        <a:solidFill>
                          <a:srgbClr val="FF0000"/>
                        </a:solidFill>
                        <a:latin typeface="楷体" panose="02010609060101010101" pitchFamily="49" charset="-122"/>
                        <a:ea typeface="楷体" panose="02010609060101010101" pitchFamily="49" charset="-122"/>
                        <a:cs typeface="楷体_GB2312" panose="02010609030101010101" charset="-122"/>
                        <a:sym typeface="+mn-ea"/>
                      </a:endParaRPr>
                    </a:p>
                  </a:txBody>
                  <a:tcPr/>
                </a:tc>
                <a:tc>
                  <a:txBody>
                    <a:bodyPr/>
                    <a:p>
                      <a:pPr>
                        <a:buNone/>
                      </a:pPr>
                      <a:r>
                        <a:rPr lang="zh-CN" altLang="en-US" sz="3600" b="1">
                          <a:latin typeface="楷体" panose="02010609060101010101" pitchFamily="49" charset="-122"/>
                          <a:ea typeface="楷体" panose="02010609060101010101" pitchFamily="49" charset="-122"/>
                          <a:cs typeface="宋体" panose="02010600030101010101" pitchFamily="2" charset="-122"/>
                          <a:sym typeface="+mn-ea"/>
                        </a:rPr>
                        <a:t>老虎趁机攀住栅栏大吼，吼声震天动地，</a:t>
                      </a:r>
                      <a:endParaRPr lang="zh-CN" altLang="en-US" sz="3600" b="1">
                        <a:latin typeface="楷体" panose="02010609060101010101" pitchFamily="49" charset="-122"/>
                        <a:ea typeface="楷体" panose="02010609060101010101" pitchFamily="49" charset="-122"/>
                        <a:cs typeface="宋体" panose="02010600030101010101" pitchFamily="2" charset="-122"/>
                        <a:sym typeface="+mn-ea"/>
                      </a:endParaRPr>
                    </a:p>
                  </a:txBody>
                  <a:tcPr/>
                </a:tc>
              </a:tr>
              <a:tr h="1138555">
                <a:tc>
                  <a:txBody>
                    <a:bodyPr/>
                    <a:p>
                      <a:pPr algn="l">
                        <a:buClrTx/>
                        <a:buSzTx/>
                        <a:buFontTx/>
                        <a:buNone/>
                      </a:pPr>
                      <a:r>
                        <a:rPr lang="en-US" sz="36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观者无不辟</a:t>
                      </a:r>
                      <a:r>
                        <a:rPr lang="zh-CN" altLang="en-US" sz="36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a:t>
                      </a:r>
                      <a:r>
                        <a:rPr lang="en-US" altLang="zh-CN" sz="36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b</a:t>
                      </a:r>
                      <a:r>
                        <a:rPr lang="zh-CN" altLang="en-US" sz="3600" b="1">
                          <a:solidFill>
                            <a:srgbClr val="FF0000"/>
                          </a:solidFill>
                          <a:latin typeface="楷体_GB2312" panose="02010609030101010101" charset="-122"/>
                          <a:ea typeface="楷体_GB2312" panose="02010609030101010101" charset="-122"/>
                          <a:cs typeface="楷体_GB2312" panose="02010609030101010101" charset="-122"/>
                          <a:sym typeface="+mn-ea"/>
                        </a:rPr>
                        <a:t>ì</a:t>
                      </a:r>
                      <a:r>
                        <a:rPr lang="zh-CN" altLang="en-US" sz="36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a:t>
                      </a:r>
                      <a:r>
                        <a:rPr lang="en-US" sz="36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易颠仆(p</a:t>
                      </a:r>
                      <a:r>
                        <a:rPr lang="en-US" sz="3600" b="1">
                          <a:solidFill>
                            <a:srgbClr val="FF0000"/>
                          </a:solidFill>
                          <a:latin typeface="楷体_GB2312" panose="02010609030101010101" charset="-122"/>
                          <a:ea typeface="楷体_GB2312" panose="02010609030101010101" charset="-122"/>
                          <a:cs typeface="楷体_GB2312" panose="02010609030101010101" charset="-122"/>
                          <a:sym typeface="+mn-ea"/>
                        </a:rPr>
                        <a:t>ū</a:t>
                      </a:r>
                      <a:r>
                        <a:rPr lang="en-US" sz="36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a:t>
                      </a:r>
                      <a:endParaRPr lang="en-US" sz="3600" b="1">
                        <a:solidFill>
                          <a:srgbClr val="FF0000"/>
                        </a:solidFill>
                        <a:latin typeface="楷体" panose="02010609060101010101" pitchFamily="49" charset="-122"/>
                        <a:ea typeface="楷体" panose="02010609060101010101" pitchFamily="49" charset="-122"/>
                        <a:cs typeface="楷体_GB2312" panose="02010609030101010101" charset="-122"/>
                        <a:sym typeface="+mn-ea"/>
                      </a:endParaRPr>
                    </a:p>
                  </a:txBody>
                  <a:tcPr/>
                </a:tc>
                <a:tc>
                  <a:txBody>
                    <a:bodyPr/>
                    <a:p>
                      <a:pPr algn="just">
                        <a:buNone/>
                      </a:pPr>
                      <a:r>
                        <a:rPr lang="zh-CN" altLang="en-US" sz="3600" b="1">
                          <a:latin typeface="楷体" panose="02010609060101010101" pitchFamily="49" charset="-122"/>
                          <a:ea typeface="楷体" panose="02010609060101010101" pitchFamily="49" charset="-122"/>
                          <a:cs typeface="楷体" panose="02010609060101010101" pitchFamily="49" charset="-122"/>
                          <a:sym typeface="+mn-ea"/>
                        </a:rPr>
                        <a:t>围观的人没有一个不吓得惊慌逃躲，纷纷跌倒在地，</a:t>
                      </a:r>
                      <a:endParaRPr lang="zh-CN" altLang="en-US" sz="3600" b="1">
                        <a:latin typeface="楷体" panose="02010609060101010101" pitchFamily="49" charset="-122"/>
                        <a:ea typeface="楷体" panose="02010609060101010101" pitchFamily="49" charset="-122"/>
                        <a:cs typeface="楷体" panose="02010609060101010101" pitchFamily="49" charset="-122"/>
                        <a:sym typeface="+mn-ea"/>
                      </a:endParaRPr>
                    </a:p>
                  </a:txBody>
                  <a:tcPr/>
                </a:tc>
              </a:tr>
              <a:tr h="822960">
                <a:tc>
                  <a:txBody>
                    <a:bodyPr/>
                    <a:p>
                      <a:pPr algn="l">
                        <a:buClrTx/>
                        <a:buSzTx/>
                        <a:buFontTx/>
                        <a:buNone/>
                      </a:pPr>
                      <a:r>
                        <a:rPr lang="en-US" sz="36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戎湛(zhàn)然不动，了无恐色。</a:t>
                      </a:r>
                      <a:endParaRPr lang="en-US" sz="3600" b="1">
                        <a:solidFill>
                          <a:srgbClr val="FF0000"/>
                        </a:solidFill>
                        <a:latin typeface="楷体" panose="02010609060101010101" pitchFamily="49" charset="-122"/>
                        <a:ea typeface="楷体" panose="02010609060101010101" pitchFamily="49" charset="-122"/>
                        <a:cs typeface="楷体_GB2312" panose="02010609030101010101" charset="-122"/>
                        <a:sym typeface="+mn-ea"/>
                      </a:endParaRPr>
                    </a:p>
                  </a:txBody>
                  <a:tcPr/>
                </a:tc>
                <a:tc>
                  <a:txBody>
                    <a:bodyPr/>
                    <a:p>
                      <a:pPr>
                        <a:buNone/>
                      </a:pPr>
                      <a:r>
                        <a:rPr lang="zh-CN" altLang="en-US" sz="3600" b="1">
                          <a:latin typeface="楷体" panose="02010609060101010101" pitchFamily="49" charset="-122"/>
                          <a:ea typeface="楷体" panose="02010609060101010101" pitchFamily="49" charset="-122"/>
                          <a:cs typeface="宋体" panose="02010600030101010101" pitchFamily="2" charset="-122"/>
                          <a:sym typeface="+mn-ea"/>
                        </a:rPr>
                        <a:t>王戎却平静地站在那里一动不动，脸上没有恐惧的样子。</a:t>
                      </a:r>
                      <a:endParaRPr lang="zh-CN" altLang="en-US" sz="3600" b="1">
                        <a:latin typeface="楷体" panose="02010609060101010101" pitchFamily="49" charset="-122"/>
                        <a:ea typeface="楷体" panose="02010609060101010101" pitchFamily="49" charset="-122"/>
                        <a:cs typeface="宋体" panose="02010600030101010101" pitchFamily="2" charset="-122"/>
                        <a:sym typeface="+mn-ea"/>
                      </a:endParaRPr>
                    </a:p>
                  </a:txBody>
                  <a:tcPr/>
                </a:tc>
              </a:tr>
            </a:tbl>
          </a:graphicData>
        </a:graphic>
      </p:graphicFrame>
      <p:grpSp>
        <p:nvGrpSpPr>
          <p:cNvPr id="5" name="组合 4"/>
          <p:cNvGrpSpPr/>
          <p:nvPr/>
        </p:nvGrpSpPr>
        <p:grpSpPr>
          <a:xfrm>
            <a:off x="-64135" y="-113665"/>
            <a:ext cx="3628390" cy="1075690"/>
            <a:chOff x="143" y="-112"/>
            <a:chExt cx="5714" cy="1694"/>
          </a:xfrm>
        </p:grpSpPr>
        <p:pic>
          <p:nvPicPr>
            <p:cNvPr id="5132" name="图片 15"/>
            <p:cNvPicPr>
              <a:picLocks noChangeAspect="1"/>
            </p:cNvPicPr>
            <p:nvPr/>
          </p:nvPicPr>
          <p:blipFill>
            <a:blip r:embed="rId1"/>
            <a:stretch>
              <a:fillRect/>
            </a:stretch>
          </p:blipFill>
          <p:spPr>
            <a:xfrm>
              <a:off x="143" y="-112"/>
              <a:ext cx="5714" cy="1695"/>
            </a:xfrm>
            <a:prstGeom prst="rect">
              <a:avLst/>
            </a:prstGeom>
            <a:noFill/>
            <a:ln w="9525">
              <a:noFill/>
            </a:ln>
          </p:spPr>
        </p:pic>
        <p:sp>
          <p:nvSpPr>
            <p:cNvPr id="4" name="文本框 3"/>
            <p:cNvSpPr txBox="1"/>
            <p:nvPr/>
          </p:nvSpPr>
          <p:spPr>
            <a:xfrm>
              <a:off x="1703" y="373"/>
              <a:ext cx="3001" cy="725"/>
            </a:xfrm>
            <a:prstGeom prst="rect">
              <a:avLst/>
            </a:prstGeom>
            <a:noFill/>
          </p:spPr>
          <p:txBody>
            <a:bodyPr wrap="square" rtlCol="0">
              <a:spAutoFit/>
            </a:bodyPr>
            <a:p>
              <a:r>
                <a:rPr lang="zh-CN" altLang="en-US" sz="2400" b="1">
                  <a:latin typeface="隶书" panose="02010509060101010101" charset="-122"/>
                  <a:ea typeface="隶书" panose="02010509060101010101" charset="-122"/>
                </a:rPr>
                <a:t>古今对译读</a:t>
              </a:r>
              <a:endParaRPr lang="zh-CN" altLang="en-US" sz="2400" b="1">
                <a:latin typeface="隶书" panose="02010509060101010101" charset="-122"/>
                <a:ea typeface="隶书" panose="02010509060101010101"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微信图片_20190711181055"/>
          <p:cNvPicPr>
            <a:picLocks noChangeAspect="1"/>
          </p:cNvPicPr>
          <p:nvPr/>
        </p:nvPicPr>
        <p:blipFill>
          <a:blip r:embed="rId1"/>
          <a:stretch>
            <a:fillRect/>
          </a:stretch>
        </p:blipFill>
        <p:spPr>
          <a:xfrm>
            <a:off x="7630160" y="4639310"/>
            <a:ext cx="4575810" cy="2219325"/>
          </a:xfrm>
          <a:prstGeom prst="rect">
            <a:avLst/>
          </a:prstGeom>
        </p:spPr>
      </p:pic>
      <p:grpSp>
        <p:nvGrpSpPr>
          <p:cNvPr id="2" name="组合 1"/>
          <p:cNvGrpSpPr/>
          <p:nvPr/>
        </p:nvGrpSpPr>
        <p:grpSpPr>
          <a:xfrm>
            <a:off x="365341" y="237600"/>
            <a:ext cx="3953510" cy="1762760"/>
            <a:chOff x="370" y="-118"/>
            <a:chExt cx="5714" cy="1695"/>
          </a:xfrm>
        </p:grpSpPr>
        <p:pic>
          <p:nvPicPr>
            <p:cNvPr id="5132" name="图片 15"/>
            <p:cNvPicPr>
              <a:picLocks noChangeAspect="1"/>
            </p:cNvPicPr>
            <p:nvPr/>
          </p:nvPicPr>
          <p:blipFill>
            <a:blip r:embed="rId2"/>
            <a:stretch>
              <a:fillRect/>
            </a:stretch>
          </p:blipFill>
          <p:spPr>
            <a:xfrm>
              <a:off x="370" y="-118"/>
              <a:ext cx="5714" cy="1695"/>
            </a:xfrm>
            <a:prstGeom prst="rect">
              <a:avLst/>
            </a:prstGeom>
            <a:noFill/>
            <a:ln w="9525">
              <a:noFill/>
            </a:ln>
          </p:spPr>
        </p:pic>
        <p:sp>
          <p:nvSpPr>
            <p:cNvPr id="4" name="文本框 3"/>
            <p:cNvSpPr txBox="1"/>
            <p:nvPr/>
          </p:nvSpPr>
          <p:spPr>
            <a:xfrm>
              <a:off x="1726" y="389"/>
              <a:ext cx="3001" cy="680"/>
            </a:xfrm>
            <a:prstGeom prst="rect">
              <a:avLst/>
            </a:prstGeom>
            <a:noFill/>
          </p:spPr>
          <p:txBody>
            <a:bodyPr wrap="square" rtlCol="0">
              <a:spAutoFit/>
            </a:bodyPr>
            <a:p>
              <a:r>
                <a:rPr lang="en-US" altLang="zh-CN" sz="3600" b="1">
                  <a:latin typeface="隶书" panose="02010509060101010101" charset="-122"/>
                  <a:ea typeface="隶书" panose="02010509060101010101" charset="-122"/>
                </a:rPr>
                <a:t> </a:t>
              </a:r>
              <a:r>
                <a:rPr lang="zh-CN" altLang="en-US" sz="4000" b="1">
                  <a:latin typeface="隶书" panose="02010509060101010101" charset="-122"/>
                  <a:ea typeface="隶书" panose="02010509060101010101" charset="-122"/>
                </a:rPr>
                <a:t>想一想</a:t>
              </a:r>
              <a:endParaRPr lang="zh-CN" altLang="en-US" sz="4000" b="1">
                <a:latin typeface="隶书" panose="02010509060101010101" charset="-122"/>
                <a:ea typeface="隶书" panose="02010509060101010101" charset="-122"/>
              </a:endParaRPr>
            </a:p>
          </p:txBody>
        </p:sp>
      </p:grpSp>
      <p:sp>
        <p:nvSpPr>
          <p:cNvPr id="6" name="文本框 5"/>
          <p:cNvSpPr txBox="1"/>
          <p:nvPr/>
        </p:nvSpPr>
        <p:spPr>
          <a:xfrm>
            <a:off x="2163445" y="3077845"/>
            <a:ext cx="7865745" cy="1014730"/>
          </a:xfrm>
          <a:prstGeom prst="rect">
            <a:avLst/>
          </a:prstGeom>
          <a:noFill/>
        </p:spPr>
        <p:txBody>
          <a:bodyPr wrap="square" rtlCol="0">
            <a:spAutoFit/>
          </a:bodyPr>
          <a:p>
            <a:r>
              <a:rPr lang="zh-CN" altLang="en-US" sz="6000" b="1">
                <a:solidFill>
                  <a:schemeClr val="tx1"/>
                </a:solidFill>
                <a:latin typeface="楷体" panose="02010609060101010101" pitchFamily="49" charset="-122"/>
                <a:ea typeface="楷体" panose="02010609060101010101" pitchFamily="49" charset="-122"/>
              </a:rPr>
              <a:t>王戎是一个怎样的人？</a:t>
            </a:r>
            <a:endParaRPr lang="zh-CN" altLang="en-US" sz="6000" b="1">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97485" y="221128"/>
            <a:ext cx="4225290" cy="1499235"/>
            <a:chOff x="143" y="-371"/>
            <a:chExt cx="5714" cy="1695"/>
          </a:xfrm>
        </p:grpSpPr>
        <p:pic>
          <p:nvPicPr>
            <p:cNvPr id="10" name="图片 15"/>
            <p:cNvPicPr>
              <a:picLocks noChangeAspect="1"/>
            </p:cNvPicPr>
            <p:nvPr/>
          </p:nvPicPr>
          <p:blipFill>
            <a:blip r:embed="rId1"/>
            <a:stretch>
              <a:fillRect/>
            </a:stretch>
          </p:blipFill>
          <p:spPr>
            <a:xfrm>
              <a:off x="143" y="-371"/>
              <a:ext cx="5714" cy="1695"/>
            </a:xfrm>
            <a:prstGeom prst="rect">
              <a:avLst/>
            </a:prstGeom>
            <a:noFill/>
            <a:ln w="9525">
              <a:noFill/>
            </a:ln>
          </p:spPr>
        </p:pic>
        <p:sp>
          <p:nvSpPr>
            <p:cNvPr id="11" name="文本框 10"/>
            <p:cNvSpPr txBox="1"/>
            <p:nvPr/>
          </p:nvSpPr>
          <p:spPr>
            <a:xfrm>
              <a:off x="1473" y="112"/>
              <a:ext cx="3401" cy="729"/>
            </a:xfrm>
            <a:prstGeom prst="rect">
              <a:avLst/>
            </a:prstGeom>
            <a:noFill/>
          </p:spPr>
          <p:txBody>
            <a:bodyPr wrap="square" rtlCol="0">
              <a:spAutoFit/>
            </a:bodyPr>
            <a:p>
              <a:r>
                <a:rPr lang="en-US" altLang="zh-CN" sz="3200" b="1">
                  <a:latin typeface="隶书" panose="02010509060101010101" charset="-122"/>
                  <a:ea typeface="隶书" panose="02010509060101010101" charset="-122"/>
                </a:rPr>
                <a:t> </a:t>
              </a:r>
              <a:r>
                <a:rPr lang="zh-CN" altLang="en-US" sz="3600" b="1">
                  <a:latin typeface="隶书" panose="02010509060101010101" charset="-122"/>
                  <a:ea typeface="隶书" panose="02010509060101010101" charset="-122"/>
                </a:rPr>
                <a:t>推荐书目</a:t>
              </a:r>
              <a:endParaRPr lang="zh-CN" altLang="en-US" sz="3600" b="1">
                <a:latin typeface="隶书" panose="02010509060101010101" charset="-122"/>
                <a:ea typeface="隶书" panose="02010509060101010101" charset="-122"/>
              </a:endParaRPr>
            </a:p>
          </p:txBody>
        </p:sp>
      </p:grpSp>
      <p:pic>
        <p:nvPicPr>
          <p:cNvPr id="2" name="图片 1" descr="c286ca7ecc6f7a79-a2e1763cb957be12-66236d29fdc6ed2157cc9b280bcc5aeb"/>
          <p:cNvPicPr>
            <a:picLocks noChangeAspect="1"/>
          </p:cNvPicPr>
          <p:nvPr/>
        </p:nvPicPr>
        <p:blipFill>
          <a:blip r:embed="rId2"/>
          <a:stretch>
            <a:fillRect/>
          </a:stretch>
        </p:blipFill>
        <p:spPr>
          <a:xfrm>
            <a:off x="3910965" y="1292860"/>
            <a:ext cx="3764280" cy="5399405"/>
          </a:xfrm>
          <a:prstGeom prst="rect">
            <a:avLst/>
          </a:prstGeom>
        </p:spPr>
      </p:pic>
      <p:sp>
        <p:nvSpPr>
          <p:cNvPr id="4" name="文本框 3"/>
          <p:cNvSpPr txBox="1"/>
          <p:nvPr/>
        </p:nvSpPr>
        <p:spPr>
          <a:xfrm>
            <a:off x="7675245" y="5649595"/>
            <a:ext cx="3792855" cy="768350"/>
          </a:xfrm>
          <a:prstGeom prst="rect">
            <a:avLst/>
          </a:prstGeom>
          <a:noFill/>
        </p:spPr>
        <p:txBody>
          <a:bodyPr wrap="square" rtlCol="0">
            <a:spAutoFit/>
          </a:bodyPr>
          <a:p>
            <a:pPr>
              <a:lnSpc>
                <a:spcPct val="110000"/>
              </a:lnSpc>
            </a:pPr>
            <a:r>
              <a:rPr lang="en-US" altLang="zh-CN" sz="3200">
                <a:latin typeface="楷体_GB2312" panose="02010609030101010101" charset="-122"/>
                <a:ea typeface="楷体_GB2312" panose="02010609030101010101" charset="-122"/>
                <a:cs typeface="楷体_GB2312" panose="02010609030101010101" charset="-122"/>
              </a:rPr>
              <a:t>   —— </a:t>
            </a:r>
            <a:r>
              <a:rPr lang="zh-CN" altLang="en-US" sz="4000" b="1">
                <a:latin typeface="楷体" panose="02010609060101010101" pitchFamily="49" charset="-122"/>
                <a:ea typeface="楷体" panose="02010609060101010101" pitchFamily="49" charset="-122"/>
                <a:cs typeface="楷体" panose="02010609060101010101" pitchFamily="49" charset="-122"/>
              </a:rPr>
              <a:t>刘义庆</a:t>
            </a:r>
            <a:endParaRPr lang="zh-CN" altLang="en-US" sz="4000" b="1">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矩形 33798"/>
          <p:cNvSpPr/>
          <p:nvPr/>
        </p:nvSpPr>
        <p:spPr>
          <a:xfrm>
            <a:off x="-22225" y="10795"/>
            <a:ext cx="12241530" cy="217170"/>
          </a:xfrm>
          <a:prstGeom prst="rect">
            <a:avLst/>
          </a:prstGeom>
          <a:solidFill>
            <a:schemeClr val="tx1"/>
          </a:solidFill>
          <a:ln w="9525" cap="flat" cmpd="sng">
            <a:solidFill>
              <a:schemeClr val="tx1"/>
            </a:solidFill>
            <a:prstDash val="solid"/>
            <a:miter/>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pic>
        <p:nvPicPr>
          <p:cNvPr id="5121" name="图片 60417" descr="360截图20150725092046734"/>
          <p:cNvPicPr>
            <a:picLocks noChangeAspect="1"/>
          </p:cNvPicPr>
          <p:nvPr/>
        </p:nvPicPr>
        <p:blipFill>
          <a:blip r:embed="rId1"/>
          <a:stretch>
            <a:fillRect/>
          </a:stretch>
        </p:blipFill>
        <p:spPr>
          <a:xfrm>
            <a:off x="0" y="228600"/>
            <a:ext cx="12219305" cy="381000"/>
          </a:xfrm>
          <a:prstGeom prst="rect">
            <a:avLst/>
          </a:prstGeom>
          <a:noFill/>
          <a:ln w="9525">
            <a:noFill/>
          </a:ln>
        </p:spPr>
      </p:pic>
      <p:sp>
        <p:nvSpPr>
          <p:cNvPr id="3074" name="矩形 33799"/>
          <p:cNvSpPr/>
          <p:nvPr/>
        </p:nvSpPr>
        <p:spPr>
          <a:xfrm>
            <a:off x="0" y="6629400"/>
            <a:ext cx="12219305" cy="228600"/>
          </a:xfrm>
          <a:prstGeom prst="rect">
            <a:avLst/>
          </a:prstGeom>
          <a:solidFill>
            <a:schemeClr val="tx1"/>
          </a:solidFill>
          <a:ln w="9525" cap="flat" cmpd="sng">
            <a:solidFill>
              <a:schemeClr val="tx1"/>
            </a:solidFill>
            <a:prstDash val="solid"/>
            <a:miter/>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pic>
        <p:nvPicPr>
          <p:cNvPr id="5122" name="图片 60418" descr="360截图20150725092046734"/>
          <p:cNvPicPr>
            <a:picLocks noChangeAspect="1"/>
          </p:cNvPicPr>
          <p:nvPr/>
        </p:nvPicPr>
        <p:blipFill>
          <a:blip r:embed="rId1"/>
          <a:stretch>
            <a:fillRect/>
          </a:stretch>
        </p:blipFill>
        <p:spPr>
          <a:xfrm>
            <a:off x="0" y="6248400"/>
            <a:ext cx="12219305" cy="381000"/>
          </a:xfrm>
          <a:prstGeom prst="rect">
            <a:avLst/>
          </a:prstGeom>
          <a:noFill/>
          <a:ln w="9525">
            <a:noFill/>
          </a:ln>
        </p:spPr>
      </p:pic>
      <p:pic>
        <p:nvPicPr>
          <p:cNvPr id="10" name="图片 9" descr="微信图片_20190710102536"/>
          <p:cNvPicPr>
            <a:picLocks noChangeAspect="1"/>
          </p:cNvPicPr>
          <p:nvPr/>
        </p:nvPicPr>
        <p:blipFill>
          <a:blip r:embed="rId2"/>
          <a:stretch>
            <a:fillRect/>
          </a:stretch>
        </p:blipFill>
        <p:spPr>
          <a:xfrm>
            <a:off x="-10160" y="1362075"/>
            <a:ext cx="12228830" cy="4886325"/>
          </a:xfrm>
          <a:prstGeom prst="rect">
            <a:avLst/>
          </a:prstGeom>
        </p:spPr>
      </p:pic>
      <p:sp>
        <p:nvSpPr>
          <p:cNvPr id="11" name="文本框 10"/>
          <p:cNvSpPr txBox="1"/>
          <p:nvPr/>
        </p:nvSpPr>
        <p:spPr>
          <a:xfrm>
            <a:off x="3641408" y="609600"/>
            <a:ext cx="4509135" cy="1014730"/>
          </a:xfrm>
          <a:prstGeom prst="rect">
            <a:avLst/>
          </a:prstGeom>
          <a:noFill/>
        </p:spPr>
        <p:txBody>
          <a:bodyPr wrap="none" rtlCol="0">
            <a:spAutoFit/>
          </a:bodyPr>
          <a:p>
            <a:pPr algn="ctr"/>
            <a:r>
              <a:rPr lang="en-US" altLang="zh-CN" sz="4800" b="1">
                <a:effectLst>
                  <a:outerShdw blurRad="38100" dist="19050" dir="2700000" algn="tl" rotWithShape="0">
                    <a:schemeClr val="dk1">
                      <a:alpha val="40000"/>
                    </a:schemeClr>
                  </a:outerShdw>
                </a:effectLst>
                <a:latin typeface="华文隶书" panose="02010800040101010101" charset="-122"/>
                <a:ea typeface="华文隶书" panose="02010800040101010101" charset="-122"/>
                <a:cs typeface="华文隶书" panose="02010800040101010101" charset="-122"/>
                <a:sym typeface="+mn-ea"/>
              </a:rPr>
              <a:t> </a:t>
            </a:r>
            <a:r>
              <a:rPr lang="zh-CN" altLang="en-US" sz="6000" b="1">
                <a:effectLst>
                  <a:outerShdw blurRad="38100" dist="19050" dir="2700000" algn="tl" rotWithShape="0">
                    <a:schemeClr val="dk1">
                      <a:alpha val="40000"/>
                    </a:schemeClr>
                  </a:outerShdw>
                </a:effectLst>
                <a:latin typeface="华文隶书" panose="02010800040101010101" charset="-122"/>
                <a:ea typeface="华文隶书" panose="02010800040101010101" charset="-122"/>
                <a:cs typeface="华文隶书" panose="02010800040101010101" charset="-122"/>
                <a:sym typeface="+mn-ea"/>
              </a:rPr>
              <a:t>竹  林  七  贤</a:t>
            </a:r>
            <a:endParaRPr lang="zh-CN" altLang="en-US" sz="6000" b="1">
              <a:solidFill>
                <a:schemeClr val="tx1"/>
              </a:solidFill>
              <a:effectLst>
                <a:outerShdw blurRad="38100" dist="19050" dir="2700000" algn="tl" rotWithShape="0">
                  <a:schemeClr val="dk1">
                    <a:alpha val="40000"/>
                  </a:schemeClr>
                </a:outerShdw>
              </a:effectLst>
              <a:latin typeface="华文隶书" panose="02010800040101010101" charset="-122"/>
              <a:ea typeface="华文隶书" panose="02010800040101010101" charset="-122"/>
              <a:cs typeface="华文隶书" panose="02010800040101010101" charset="-122"/>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矩形 33798"/>
          <p:cNvSpPr/>
          <p:nvPr/>
        </p:nvSpPr>
        <p:spPr>
          <a:xfrm>
            <a:off x="-22225" y="10795"/>
            <a:ext cx="12241530" cy="217170"/>
          </a:xfrm>
          <a:prstGeom prst="rect">
            <a:avLst/>
          </a:prstGeom>
          <a:solidFill>
            <a:schemeClr val="tx1"/>
          </a:solidFill>
          <a:ln w="9525" cap="flat" cmpd="sng">
            <a:solidFill>
              <a:schemeClr val="tx1"/>
            </a:solidFill>
            <a:prstDash val="solid"/>
            <a:miter/>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pic>
        <p:nvPicPr>
          <p:cNvPr id="5121" name="图片 60417" descr="360截图20150725092046734"/>
          <p:cNvPicPr>
            <a:picLocks noChangeAspect="1"/>
          </p:cNvPicPr>
          <p:nvPr/>
        </p:nvPicPr>
        <p:blipFill>
          <a:blip r:embed="rId1"/>
          <a:stretch>
            <a:fillRect/>
          </a:stretch>
        </p:blipFill>
        <p:spPr>
          <a:xfrm>
            <a:off x="0" y="228600"/>
            <a:ext cx="12219305" cy="381000"/>
          </a:xfrm>
          <a:prstGeom prst="rect">
            <a:avLst/>
          </a:prstGeom>
          <a:noFill/>
          <a:ln w="9525">
            <a:noFill/>
          </a:ln>
        </p:spPr>
      </p:pic>
      <p:sp>
        <p:nvSpPr>
          <p:cNvPr id="3074" name="矩形 33799"/>
          <p:cNvSpPr/>
          <p:nvPr/>
        </p:nvSpPr>
        <p:spPr>
          <a:xfrm>
            <a:off x="0" y="6629400"/>
            <a:ext cx="12219305" cy="228600"/>
          </a:xfrm>
          <a:prstGeom prst="rect">
            <a:avLst/>
          </a:prstGeom>
          <a:solidFill>
            <a:schemeClr val="tx1"/>
          </a:solidFill>
          <a:ln w="9525" cap="flat" cmpd="sng">
            <a:solidFill>
              <a:schemeClr val="tx1"/>
            </a:solidFill>
            <a:prstDash val="solid"/>
            <a:miter/>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pic>
        <p:nvPicPr>
          <p:cNvPr id="5122" name="图片 60418" descr="360截图20150725092046734"/>
          <p:cNvPicPr>
            <a:picLocks noChangeAspect="1"/>
          </p:cNvPicPr>
          <p:nvPr/>
        </p:nvPicPr>
        <p:blipFill>
          <a:blip r:embed="rId1"/>
          <a:stretch>
            <a:fillRect/>
          </a:stretch>
        </p:blipFill>
        <p:spPr>
          <a:xfrm>
            <a:off x="0" y="6248400"/>
            <a:ext cx="12219305" cy="381000"/>
          </a:xfrm>
          <a:prstGeom prst="rect">
            <a:avLst/>
          </a:prstGeom>
          <a:noFill/>
          <a:ln w="9525">
            <a:noFill/>
          </a:ln>
        </p:spPr>
      </p:pic>
      <p:pic>
        <p:nvPicPr>
          <p:cNvPr id="2" name="图片 1" descr="微信图片_20190710102527"/>
          <p:cNvPicPr>
            <a:picLocks noChangeAspect="1"/>
          </p:cNvPicPr>
          <p:nvPr/>
        </p:nvPicPr>
        <p:blipFill>
          <a:blip r:embed="rId2"/>
          <a:stretch>
            <a:fillRect/>
          </a:stretch>
        </p:blipFill>
        <p:spPr>
          <a:xfrm>
            <a:off x="6670040" y="609600"/>
            <a:ext cx="5369560" cy="5638800"/>
          </a:xfrm>
          <a:prstGeom prst="rect">
            <a:avLst/>
          </a:prstGeom>
        </p:spPr>
      </p:pic>
      <p:sp>
        <p:nvSpPr>
          <p:cNvPr id="8" name="文本框 7"/>
          <p:cNvSpPr txBox="1"/>
          <p:nvPr/>
        </p:nvSpPr>
        <p:spPr>
          <a:xfrm>
            <a:off x="320040" y="1114425"/>
            <a:ext cx="6057900" cy="4831080"/>
          </a:xfrm>
          <a:prstGeom prst="rect">
            <a:avLst/>
          </a:prstGeom>
          <a:noFill/>
        </p:spPr>
        <p:txBody>
          <a:bodyPr wrap="square" rtlCol="0">
            <a:spAutoFit/>
          </a:bodyPr>
          <a:p>
            <a:r>
              <a:rPr sz="4400" b="1">
                <a:solidFill>
                  <a:srgbClr val="FF0000"/>
                </a:solidFill>
                <a:latin typeface="隶书" panose="02010509060101010101" charset="-122"/>
                <a:ea typeface="隶书" panose="02010509060101010101" charset="-122"/>
              </a:rPr>
              <a:t>王戎</a:t>
            </a:r>
            <a:endParaRPr lang="zh-CN" altLang="en-US" sz="4000" b="1">
              <a:solidFill>
                <a:srgbClr val="FF0000"/>
              </a:solidFill>
              <a:latin typeface="楷体_GB2312" panose="02010609030101010101" charset="-122"/>
              <a:ea typeface="楷体_GB2312" panose="02010609030101010101" charset="-122"/>
            </a:endParaRPr>
          </a:p>
          <a:p>
            <a:pPr>
              <a:lnSpc>
                <a:spcPct val="110000"/>
              </a:lnSpc>
            </a:pPr>
            <a:r>
              <a:rPr lang="zh-CN" altLang="en-US" sz="4000" b="1">
                <a:solidFill>
                  <a:srgbClr val="FF0000"/>
                </a:solidFill>
                <a:latin typeface="楷体_GB2312" panose="02010609030101010101" charset="-122"/>
                <a:ea typeface="楷体_GB2312" panose="02010609030101010101" charset="-122"/>
              </a:rPr>
              <a:t>   </a:t>
            </a:r>
            <a:r>
              <a:rPr sz="4000" b="1">
                <a:latin typeface="楷体" panose="02010609060101010101" pitchFamily="49" charset="-122"/>
                <a:ea typeface="楷体" panose="02010609060101010101" pitchFamily="49" charset="-122"/>
                <a:cs typeface="楷体" panose="02010609060101010101" pitchFamily="49" charset="-122"/>
              </a:rPr>
              <a:t>“竹林七贤”中年龄最小，</a:t>
            </a:r>
            <a:r>
              <a:rPr lang="zh-CN" sz="4000" b="1">
                <a:latin typeface="楷体" panose="02010609060101010101" pitchFamily="49" charset="-122"/>
                <a:ea typeface="楷体" panose="02010609060101010101" pitchFamily="49" charset="-122"/>
                <a:cs typeface="楷体" panose="02010609060101010101" pitchFamily="49" charset="-122"/>
              </a:rPr>
              <a:t>却才智过人，</a:t>
            </a:r>
            <a:r>
              <a:rPr sz="4000" b="1">
                <a:latin typeface="楷体" panose="02010609060101010101" pitchFamily="49" charset="-122"/>
                <a:ea typeface="楷体" panose="02010609060101010101" pitchFamily="49" charset="-122"/>
                <a:cs typeface="楷体" panose="02010609060101010101" pitchFamily="49" charset="-122"/>
              </a:rPr>
              <a:t>是当时万众瞩目的小</a:t>
            </a:r>
            <a:r>
              <a:rPr lang="zh-CN" sz="4000" b="1">
                <a:latin typeface="楷体" panose="02010609060101010101" pitchFamily="49" charset="-122"/>
                <a:ea typeface="楷体" panose="02010609060101010101" pitchFamily="49" charset="-122"/>
                <a:cs typeface="楷体" panose="02010609060101010101" pitchFamily="49" charset="-122"/>
              </a:rPr>
              <a:t>才子</a:t>
            </a:r>
            <a:r>
              <a:rPr sz="4000" b="1">
                <a:latin typeface="楷体" panose="02010609060101010101" pitchFamily="49" charset="-122"/>
                <a:ea typeface="楷体" panose="02010609060101010101" pitchFamily="49" charset="-122"/>
                <a:cs typeface="楷体" panose="02010609060101010101" pitchFamily="49" charset="-122"/>
              </a:rPr>
              <a:t>。王戎靠着自己才学过人，长大后</a:t>
            </a:r>
            <a:r>
              <a:rPr lang="zh-CN" sz="4000" b="1">
                <a:latin typeface="楷体" panose="02010609060101010101" pitchFamily="49" charset="-122"/>
                <a:ea typeface="楷体" panose="02010609060101010101" pitchFamily="49" charset="-122"/>
                <a:cs typeface="楷体" panose="02010609060101010101" pitchFamily="49" charset="-122"/>
              </a:rPr>
              <a:t>成为一人之下，万人之上的大司徒。</a:t>
            </a:r>
            <a:endParaRPr lang="zh-CN" sz="4000" b="1">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微信图片_20190711181055"/>
          <p:cNvPicPr>
            <a:picLocks noChangeAspect="1"/>
          </p:cNvPicPr>
          <p:nvPr/>
        </p:nvPicPr>
        <p:blipFill>
          <a:blip r:embed="rId1"/>
          <a:stretch>
            <a:fillRect/>
          </a:stretch>
        </p:blipFill>
        <p:spPr>
          <a:xfrm>
            <a:off x="7630160" y="4639310"/>
            <a:ext cx="4575810" cy="2219325"/>
          </a:xfrm>
          <a:prstGeom prst="rect">
            <a:avLst/>
          </a:prstGeom>
        </p:spPr>
      </p:pic>
      <p:sp>
        <p:nvSpPr>
          <p:cNvPr id="3" name="文本框 2"/>
          <p:cNvSpPr txBox="1"/>
          <p:nvPr/>
        </p:nvSpPr>
        <p:spPr>
          <a:xfrm>
            <a:off x="3258820" y="1299845"/>
            <a:ext cx="6609715" cy="922020"/>
          </a:xfrm>
          <a:prstGeom prst="rect">
            <a:avLst/>
          </a:prstGeom>
          <a:noFill/>
        </p:spPr>
        <p:txBody>
          <a:bodyPr wrap="square" rtlCol="0">
            <a:spAutoFit/>
          </a:bodyPr>
          <a:p>
            <a:r>
              <a:rPr lang="en-US" altLang="zh-CN" sz="5400" b="1">
                <a:latin typeface="楷体" panose="02010609060101010101" pitchFamily="49" charset="-122"/>
                <a:ea typeface="楷体" panose="02010609060101010101" pitchFamily="49" charset="-122"/>
                <a:cs typeface="楷体" panose="02010609060101010101" pitchFamily="49" charset="-122"/>
              </a:rPr>
              <a:t>25.</a:t>
            </a:r>
            <a:r>
              <a:rPr lang="zh-CN" altLang="en-US" sz="5400" b="1">
                <a:latin typeface="楷体" panose="02010609060101010101" pitchFamily="49" charset="-122"/>
                <a:ea typeface="楷体" panose="02010609060101010101" pitchFamily="49" charset="-122"/>
                <a:cs typeface="楷体" panose="02010609060101010101" pitchFamily="49" charset="-122"/>
              </a:rPr>
              <a:t>王戎不取道旁李</a:t>
            </a:r>
            <a:endParaRPr lang="zh-CN" altLang="en-US" sz="5400" b="1">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nvSpPr>
        <p:spPr>
          <a:xfrm>
            <a:off x="566420" y="2522855"/>
            <a:ext cx="10720070" cy="3340735"/>
          </a:xfrm>
          <a:prstGeom prst="rect">
            <a:avLst/>
          </a:prstGeom>
          <a:noFill/>
        </p:spPr>
        <p:txBody>
          <a:bodyPr wrap="square" rtlCol="0">
            <a:spAutoFit/>
          </a:bodyPr>
          <a:p>
            <a:pPr>
              <a:lnSpc>
                <a:spcPct val="110000"/>
              </a:lnSpc>
            </a:pPr>
            <a:r>
              <a:rPr lang="en-US" altLang="zh-CN" sz="4000">
                <a:latin typeface="楷体_GB2312" panose="02010609030101010101" charset="-122"/>
                <a:ea typeface="楷体_GB2312" panose="02010609030101010101" charset="-122"/>
                <a:cs typeface="楷体_GB2312" panose="02010609030101010101" charset="-122"/>
              </a:rPr>
              <a:t>   </a:t>
            </a:r>
            <a:r>
              <a:rPr lang="en-US" altLang="zh-CN" sz="4000" b="1">
                <a:latin typeface="楷体_GB2312" panose="02010609030101010101" charset="-122"/>
                <a:ea typeface="楷体_GB2312" panose="02010609030101010101" charset="-122"/>
                <a:cs typeface="楷体_GB2312" panose="02010609030101010101" charset="-122"/>
              </a:rPr>
              <a:t>  </a:t>
            </a:r>
            <a:r>
              <a:rPr lang="zh-CN" altLang="en-US" sz="4800" b="1">
                <a:latin typeface="楷体" panose="02010609060101010101" pitchFamily="49" charset="-122"/>
                <a:ea typeface="楷体" panose="02010609060101010101" pitchFamily="49" charset="-122"/>
                <a:cs typeface="楷体" panose="02010609060101010101" pitchFamily="49" charset="-122"/>
              </a:rPr>
              <a:t>王戎七岁，尝与诸小儿游。看道边李树多子折枝，诸儿竞走取之，唯戎不动。人问之，答曰：</a:t>
            </a:r>
            <a:r>
              <a:rPr lang="en-US" altLang="zh-CN" sz="4800" b="1">
                <a:latin typeface="楷体" panose="02010609060101010101" pitchFamily="49" charset="-122"/>
                <a:ea typeface="楷体" panose="02010609060101010101" pitchFamily="49" charset="-122"/>
                <a:cs typeface="楷体" panose="02010609060101010101" pitchFamily="49" charset="-122"/>
              </a:rPr>
              <a:t>“</a:t>
            </a:r>
            <a:r>
              <a:rPr lang="zh-CN" altLang="en-US" sz="4800" b="1">
                <a:latin typeface="楷体" panose="02010609060101010101" pitchFamily="49" charset="-122"/>
                <a:ea typeface="楷体" panose="02010609060101010101" pitchFamily="49" charset="-122"/>
                <a:cs typeface="楷体" panose="02010609060101010101" pitchFamily="49" charset="-122"/>
              </a:rPr>
              <a:t>树在道边而多子，此必苦李。</a:t>
            </a:r>
            <a:r>
              <a:rPr lang="en-US" altLang="zh-CN" sz="4800" b="1">
                <a:latin typeface="楷体" panose="02010609060101010101" pitchFamily="49" charset="-122"/>
                <a:ea typeface="楷体" panose="02010609060101010101" pitchFamily="49" charset="-122"/>
                <a:cs typeface="楷体" panose="02010609060101010101" pitchFamily="49" charset="-122"/>
              </a:rPr>
              <a:t>”</a:t>
            </a:r>
            <a:r>
              <a:rPr lang="zh-CN" altLang="en-US" sz="4800" b="1">
                <a:latin typeface="楷体" panose="02010609060101010101" pitchFamily="49" charset="-122"/>
                <a:ea typeface="楷体" panose="02010609060101010101" pitchFamily="49" charset="-122"/>
                <a:cs typeface="楷体" panose="02010609060101010101" pitchFamily="49" charset="-122"/>
              </a:rPr>
              <a:t>取之，信然。</a:t>
            </a:r>
            <a:endParaRPr lang="zh-CN" altLang="en-US" sz="4800" b="1">
              <a:latin typeface="楷体" panose="02010609060101010101" pitchFamily="49" charset="-122"/>
              <a:ea typeface="楷体" panose="02010609060101010101" pitchFamily="49" charset="-122"/>
              <a:cs typeface="楷体" panose="02010609060101010101" pitchFamily="49" charset="-122"/>
            </a:endParaRPr>
          </a:p>
        </p:txBody>
      </p:sp>
      <p:grpSp>
        <p:nvGrpSpPr>
          <p:cNvPr id="4" name="组合 3"/>
          <p:cNvGrpSpPr/>
          <p:nvPr/>
        </p:nvGrpSpPr>
        <p:grpSpPr>
          <a:xfrm>
            <a:off x="-64135" y="-85090"/>
            <a:ext cx="3566795" cy="1384300"/>
            <a:chOff x="143" y="-112"/>
            <a:chExt cx="5714" cy="1695"/>
          </a:xfrm>
        </p:grpSpPr>
        <p:pic>
          <p:nvPicPr>
            <p:cNvPr id="5132" name="图片 15"/>
            <p:cNvPicPr>
              <a:picLocks noChangeAspect="1"/>
            </p:cNvPicPr>
            <p:nvPr/>
          </p:nvPicPr>
          <p:blipFill>
            <a:blip r:embed="rId2"/>
            <a:stretch>
              <a:fillRect/>
            </a:stretch>
          </p:blipFill>
          <p:spPr>
            <a:xfrm>
              <a:off x="143" y="-112"/>
              <a:ext cx="5714" cy="1695"/>
            </a:xfrm>
            <a:prstGeom prst="rect">
              <a:avLst/>
            </a:prstGeom>
            <a:noFill/>
            <a:ln w="9525">
              <a:noFill/>
            </a:ln>
          </p:spPr>
        </p:pic>
        <p:sp>
          <p:nvSpPr>
            <p:cNvPr id="6" name="文本框 5"/>
            <p:cNvSpPr txBox="1"/>
            <p:nvPr/>
          </p:nvSpPr>
          <p:spPr>
            <a:xfrm>
              <a:off x="1703" y="373"/>
              <a:ext cx="3001" cy="790"/>
            </a:xfrm>
            <a:prstGeom prst="rect">
              <a:avLst/>
            </a:prstGeom>
            <a:noFill/>
          </p:spPr>
          <p:txBody>
            <a:bodyPr wrap="square" rtlCol="0">
              <a:spAutoFit/>
            </a:bodyPr>
            <a:p>
              <a:r>
                <a:rPr lang="zh-CN" altLang="en-US" sz="3600" b="1">
                  <a:latin typeface="隶书" panose="02010509060101010101" charset="-122"/>
                  <a:ea typeface="隶书" panose="02010509060101010101" charset="-122"/>
                </a:rPr>
                <a:t>读一读</a:t>
              </a:r>
              <a:endParaRPr lang="zh-CN" altLang="en-US" sz="3600" b="1">
                <a:latin typeface="隶书" panose="02010509060101010101" charset="-122"/>
                <a:ea typeface="隶书" panose="02010509060101010101" charset="-122"/>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微信图片_20190711181055"/>
          <p:cNvPicPr>
            <a:picLocks noChangeAspect="1"/>
          </p:cNvPicPr>
          <p:nvPr/>
        </p:nvPicPr>
        <p:blipFill>
          <a:blip r:embed="rId1"/>
          <a:stretch>
            <a:fillRect/>
          </a:stretch>
        </p:blipFill>
        <p:spPr>
          <a:xfrm>
            <a:off x="7630160" y="4639310"/>
            <a:ext cx="4575810" cy="2219325"/>
          </a:xfrm>
          <a:prstGeom prst="rect">
            <a:avLst/>
          </a:prstGeom>
        </p:spPr>
      </p:pic>
      <p:sp>
        <p:nvSpPr>
          <p:cNvPr id="3" name="文本框 2"/>
          <p:cNvSpPr txBox="1"/>
          <p:nvPr/>
        </p:nvSpPr>
        <p:spPr>
          <a:xfrm>
            <a:off x="3533140" y="1355725"/>
            <a:ext cx="6812915" cy="922020"/>
          </a:xfrm>
          <a:prstGeom prst="rect">
            <a:avLst/>
          </a:prstGeom>
          <a:noFill/>
        </p:spPr>
        <p:txBody>
          <a:bodyPr wrap="square" rtlCol="0">
            <a:spAutoFit/>
          </a:bodyPr>
          <a:p>
            <a:r>
              <a:rPr lang="en-US" altLang="zh-CN" sz="5400" b="1">
                <a:latin typeface="楷体" panose="02010609060101010101" pitchFamily="49" charset="-122"/>
                <a:ea typeface="楷体" panose="02010609060101010101" pitchFamily="49" charset="-122"/>
                <a:cs typeface="楷体" panose="02010609060101010101" pitchFamily="49" charset="-122"/>
              </a:rPr>
              <a:t>25.</a:t>
            </a:r>
            <a:r>
              <a:rPr lang="zh-CN" altLang="en-US" sz="5400" b="1">
                <a:latin typeface="楷体" panose="02010609060101010101" pitchFamily="49" charset="-122"/>
                <a:ea typeface="楷体" panose="02010609060101010101" pitchFamily="49" charset="-122"/>
                <a:cs typeface="楷体" panose="02010609060101010101" pitchFamily="49" charset="-122"/>
              </a:rPr>
              <a:t>王戎不取道旁李</a:t>
            </a:r>
            <a:endParaRPr lang="zh-CN" altLang="en-US" sz="5400" b="1">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nvSpPr>
        <p:spPr>
          <a:xfrm>
            <a:off x="516890" y="2493010"/>
            <a:ext cx="11158220" cy="3340735"/>
          </a:xfrm>
          <a:prstGeom prst="rect">
            <a:avLst/>
          </a:prstGeom>
          <a:noFill/>
        </p:spPr>
        <p:txBody>
          <a:bodyPr wrap="square" rtlCol="0">
            <a:spAutoFit/>
          </a:bodyPr>
          <a:p>
            <a:pPr>
              <a:lnSpc>
                <a:spcPct val="110000"/>
              </a:lnSpc>
            </a:pPr>
            <a:r>
              <a:rPr lang="en-US" altLang="zh-CN" sz="4000">
                <a:latin typeface="楷体_GB2312" panose="02010609030101010101" charset="-122"/>
                <a:ea typeface="楷体_GB2312" panose="02010609030101010101" charset="-122"/>
                <a:cs typeface="楷体_GB2312" panose="02010609030101010101" charset="-122"/>
              </a:rPr>
              <a:t>   </a:t>
            </a:r>
            <a:r>
              <a:rPr lang="en-US" altLang="zh-CN" sz="4800" b="1">
                <a:latin typeface="楷体_GB2312" panose="02010609030101010101" charset="-122"/>
                <a:ea typeface="楷体_GB2312" panose="02010609030101010101" charset="-122"/>
                <a:cs typeface="楷体_GB2312" panose="02010609030101010101" charset="-122"/>
              </a:rPr>
              <a:t> </a:t>
            </a:r>
            <a:r>
              <a:rPr lang="zh-CN" altLang="en-US" sz="4800" b="1">
                <a:latin typeface="楷体" panose="02010609060101010101" pitchFamily="49" charset="-122"/>
                <a:ea typeface="楷体" panose="02010609060101010101" pitchFamily="49" charset="-122"/>
                <a:cs typeface="楷体" panose="02010609060101010101" pitchFamily="49" charset="-122"/>
              </a:rPr>
              <a:t>王戎</a:t>
            </a:r>
            <a:r>
              <a:rPr lang="en-US" altLang="zh-CN" sz="4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4800" b="1">
                <a:latin typeface="楷体" panose="02010609060101010101" pitchFamily="49" charset="-122"/>
                <a:ea typeface="楷体" panose="02010609060101010101" pitchFamily="49" charset="-122"/>
                <a:cs typeface="楷体" panose="02010609060101010101" pitchFamily="49" charset="-122"/>
              </a:rPr>
              <a:t>七岁，尝与</a:t>
            </a:r>
            <a:r>
              <a:rPr lang="en-US" altLang="zh-CN" sz="4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4800" b="1">
                <a:latin typeface="楷体" panose="02010609060101010101" pitchFamily="49" charset="-122"/>
                <a:ea typeface="楷体" panose="02010609060101010101" pitchFamily="49" charset="-122"/>
                <a:cs typeface="楷体" panose="02010609060101010101" pitchFamily="49" charset="-122"/>
              </a:rPr>
              <a:t>诸小儿游。看道边</a:t>
            </a:r>
            <a:r>
              <a:rPr lang="en-US" altLang="zh-CN" sz="4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4800" b="1">
                <a:latin typeface="楷体" panose="02010609060101010101" pitchFamily="49" charset="-122"/>
                <a:ea typeface="楷体" panose="02010609060101010101" pitchFamily="49" charset="-122"/>
                <a:cs typeface="楷体" panose="02010609060101010101" pitchFamily="49" charset="-122"/>
              </a:rPr>
              <a:t>李树多子</a:t>
            </a:r>
            <a:r>
              <a:rPr lang="en-US" altLang="zh-CN" sz="4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4800" b="1">
                <a:latin typeface="楷体" panose="02010609060101010101" pitchFamily="49" charset="-122"/>
                <a:ea typeface="楷体" panose="02010609060101010101" pitchFamily="49" charset="-122"/>
                <a:cs typeface="楷体" panose="02010609060101010101" pitchFamily="49" charset="-122"/>
              </a:rPr>
              <a:t>折枝，诸儿</a:t>
            </a:r>
            <a:r>
              <a:rPr lang="en-US" altLang="zh-CN" sz="4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4800" b="1">
                <a:latin typeface="楷体" panose="02010609060101010101" pitchFamily="49" charset="-122"/>
                <a:ea typeface="楷体" panose="02010609060101010101" pitchFamily="49" charset="-122"/>
                <a:cs typeface="楷体" panose="02010609060101010101" pitchFamily="49" charset="-122"/>
              </a:rPr>
              <a:t>竞走取</a:t>
            </a:r>
            <a:r>
              <a:rPr lang="zh-CN" altLang="en-US" sz="4800" b="1">
                <a:solidFill>
                  <a:schemeClr val="tx1"/>
                </a:solidFill>
                <a:latin typeface="楷体" panose="02010609060101010101" pitchFamily="49" charset="-122"/>
                <a:ea typeface="楷体" panose="02010609060101010101" pitchFamily="49" charset="-122"/>
                <a:cs typeface="楷体" panose="02010609060101010101" pitchFamily="49" charset="-122"/>
              </a:rPr>
              <a:t>之</a:t>
            </a:r>
            <a:r>
              <a:rPr lang="zh-CN" altLang="en-US" sz="4800" b="1">
                <a:latin typeface="楷体" panose="02010609060101010101" pitchFamily="49" charset="-122"/>
                <a:ea typeface="楷体" panose="02010609060101010101" pitchFamily="49" charset="-122"/>
                <a:cs typeface="楷体" panose="02010609060101010101" pitchFamily="49" charset="-122"/>
              </a:rPr>
              <a:t>，唯戎</a:t>
            </a:r>
            <a:r>
              <a:rPr lang="en-US" altLang="zh-CN" sz="4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4800" b="1">
                <a:latin typeface="楷体" panose="02010609060101010101" pitchFamily="49" charset="-122"/>
                <a:ea typeface="楷体" panose="02010609060101010101" pitchFamily="49" charset="-122"/>
                <a:cs typeface="楷体" panose="02010609060101010101" pitchFamily="49" charset="-122"/>
              </a:rPr>
              <a:t>不动。人问</a:t>
            </a:r>
            <a:r>
              <a:rPr lang="zh-CN" altLang="en-US" sz="4800" b="1">
                <a:solidFill>
                  <a:schemeClr val="tx1"/>
                </a:solidFill>
                <a:latin typeface="楷体" panose="02010609060101010101" pitchFamily="49" charset="-122"/>
                <a:ea typeface="楷体" panose="02010609060101010101" pitchFamily="49" charset="-122"/>
                <a:cs typeface="楷体" panose="02010609060101010101" pitchFamily="49" charset="-122"/>
              </a:rPr>
              <a:t>之</a:t>
            </a:r>
            <a:r>
              <a:rPr lang="zh-CN" altLang="en-US" sz="4800" b="1">
                <a:latin typeface="楷体" panose="02010609060101010101" pitchFamily="49" charset="-122"/>
                <a:ea typeface="楷体" panose="02010609060101010101" pitchFamily="49" charset="-122"/>
                <a:cs typeface="楷体" panose="02010609060101010101" pitchFamily="49" charset="-122"/>
              </a:rPr>
              <a:t>，答曰：</a:t>
            </a:r>
            <a:r>
              <a:rPr lang="en-US" altLang="zh-CN" sz="4800" b="1">
                <a:latin typeface="楷体" panose="02010609060101010101" pitchFamily="49" charset="-122"/>
                <a:ea typeface="楷体" panose="02010609060101010101" pitchFamily="49" charset="-122"/>
                <a:cs typeface="楷体" panose="02010609060101010101" pitchFamily="49" charset="-122"/>
              </a:rPr>
              <a:t>“</a:t>
            </a:r>
            <a:r>
              <a:rPr lang="zh-CN" altLang="en-US" sz="4800" b="1">
                <a:latin typeface="楷体" panose="02010609060101010101" pitchFamily="49" charset="-122"/>
                <a:ea typeface="楷体" panose="02010609060101010101" pitchFamily="49" charset="-122"/>
                <a:cs typeface="楷体" panose="02010609060101010101" pitchFamily="49" charset="-122"/>
              </a:rPr>
              <a:t>树在道边</a:t>
            </a:r>
            <a:r>
              <a:rPr lang="en-US" altLang="zh-CN" sz="4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4800" b="1">
                <a:latin typeface="楷体" panose="02010609060101010101" pitchFamily="49" charset="-122"/>
                <a:ea typeface="楷体" panose="02010609060101010101" pitchFamily="49" charset="-122"/>
                <a:cs typeface="楷体" panose="02010609060101010101" pitchFamily="49" charset="-122"/>
              </a:rPr>
              <a:t>而多子，此必</a:t>
            </a:r>
            <a:r>
              <a:rPr lang="en-US" altLang="zh-CN" sz="4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4800" b="1">
                <a:latin typeface="楷体" panose="02010609060101010101" pitchFamily="49" charset="-122"/>
                <a:ea typeface="楷体" panose="02010609060101010101" pitchFamily="49" charset="-122"/>
                <a:cs typeface="楷体" panose="02010609060101010101" pitchFamily="49" charset="-122"/>
              </a:rPr>
              <a:t>苦李。</a:t>
            </a:r>
            <a:r>
              <a:rPr lang="en-US" altLang="zh-CN" sz="4800" b="1">
                <a:latin typeface="楷体" panose="02010609060101010101" pitchFamily="49" charset="-122"/>
                <a:ea typeface="楷体" panose="02010609060101010101" pitchFamily="49" charset="-122"/>
                <a:cs typeface="楷体" panose="02010609060101010101" pitchFamily="49" charset="-122"/>
              </a:rPr>
              <a:t>”</a:t>
            </a:r>
            <a:r>
              <a:rPr lang="zh-CN" altLang="en-US" sz="4800" b="1">
                <a:latin typeface="楷体" panose="02010609060101010101" pitchFamily="49" charset="-122"/>
                <a:ea typeface="楷体" panose="02010609060101010101" pitchFamily="49" charset="-122"/>
                <a:cs typeface="楷体" panose="02010609060101010101" pitchFamily="49" charset="-122"/>
              </a:rPr>
              <a:t>取</a:t>
            </a:r>
            <a:r>
              <a:rPr lang="zh-CN" altLang="en-US" sz="4800" b="1">
                <a:solidFill>
                  <a:schemeClr val="tx1"/>
                </a:solidFill>
                <a:latin typeface="楷体" panose="02010609060101010101" pitchFamily="49" charset="-122"/>
                <a:ea typeface="楷体" panose="02010609060101010101" pitchFamily="49" charset="-122"/>
                <a:cs typeface="楷体" panose="02010609060101010101" pitchFamily="49" charset="-122"/>
              </a:rPr>
              <a:t>之</a:t>
            </a:r>
            <a:r>
              <a:rPr lang="zh-CN" altLang="en-US" sz="4800" b="1">
                <a:latin typeface="楷体" panose="02010609060101010101" pitchFamily="49" charset="-122"/>
                <a:ea typeface="楷体" panose="02010609060101010101" pitchFamily="49" charset="-122"/>
                <a:cs typeface="楷体" panose="02010609060101010101" pitchFamily="49" charset="-122"/>
              </a:rPr>
              <a:t>，信然。</a:t>
            </a:r>
            <a:endParaRPr lang="zh-CN" altLang="en-US" sz="4800" b="1">
              <a:latin typeface="楷体" panose="02010609060101010101" pitchFamily="49" charset="-122"/>
              <a:ea typeface="楷体" panose="02010609060101010101" pitchFamily="49" charset="-122"/>
              <a:cs typeface="楷体" panose="02010609060101010101" pitchFamily="49" charset="-122"/>
            </a:endParaRPr>
          </a:p>
        </p:txBody>
      </p:sp>
      <p:grpSp>
        <p:nvGrpSpPr>
          <p:cNvPr id="7" name="组合 6"/>
          <p:cNvGrpSpPr/>
          <p:nvPr/>
        </p:nvGrpSpPr>
        <p:grpSpPr>
          <a:xfrm>
            <a:off x="-33655" y="-28575"/>
            <a:ext cx="3566795" cy="1384300"/>
            <a:chOff x="143" y="-112"/>
            <a:chExt cx="5714" cy="1695"/>
          </a:xfrm>
        </p:grpSpPr>
        <p:pic>
          <p:nvPicPr>
            <p:cNvPr id="8" name="图片 15"/>
            <p:cNvPicPr>
              <a:picLocks noChangeAspect="1"/>
            </p:cNvPicPr>
            <p:nvPr/>
          </p:nvPicPr>
          <p:blipFill>
            <a:blip r:embed="rId2"/>
            <a:stretch>
              <a:fillRect/>
            </a:stretch>
          </p:blipFill>
          <p:spPr>
            <a:xfrm>
              <a:off x="143" y="-112"/>
              <a:ext cx="5714" cy="1695"/>
            </a:xfrm>
            <a:prstGeom prst="rect">
              <a:avLst/>
            </a:prstGeom>
            <a:noFill/>
            <a:ln w="9525">
              <a:noFill/>
            </a:ln>
          </p:spPr>
        </p:pic>
        <p:sp>
          <p:nvSpPr>
            <p:cNvPr id="10" name="文本框 9"/>
            <p:cNvSpPr txBox="1"/>
            <p:nvPr/>
          </p:nvSpPr>
          <p:spPr>
            <a:xfrm>
              <a:off x="1703" y="373"/>
              <a:ext cx="3001" cy="790"/>
            </a:xfrm>
            <a:prstGeom prst="rect">
              <a:avLst/>
            </a:prstGeom>
            <a:noFill/>
          </p:spPr>
          <p:txBody>
            <a:bodyPr wrap="square" rtlCol="0">
              <a:spAutoFit/>
            </a:bodyPr>
            <a:p>
              <a:r>
                <a:rPr lang="zh-CN" altLang="en-US" sz="3600" b="1">
                  <a:latin typeface="隶书" panose="02010509060101010101" charset="-122"/>
                  <a:ea typeface="隶书" panose="02010509060101010101" charset="-122"/>
                </a:rPr>
                <a:t>读一读</a:t>
              </a:r>
              <a:endParaRPr lang="zh-CN" altLang="en-US" sz="3600" b="1">
                <a:latin typeface="隶书" panose="02010509060101010101" charset="-122"/>
                <a:ea typeface="隶书" panose="02010509060101010101"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微信图片_20190711181055"/>
          <p:cNvPicPr>
            <a:picLocks noChangeAspect="1"/>
          </p:cNvPicPr>
          <p:nvPr/>
        </p:nvPicPr>
        <p:blipFill>
          <a:blip r:embed="rId1"/>
          <a:stretch>
            <a:fillRect/>
          </a:stretch>
        </p:blipFill>
        <p:spPr>
          <a:xfrm>
            <a:off x="6172200" y="3932555"/>
            <a:ext cx="6033770" cy="2926080"/>
          </a:xfrm>
          <a:prstGeom prst="rect">
            <a:avLst/>
          </a:prstGeom>
        </p:spPr>
      </p:pic>
      <p:sp>
        <p:nvSpPr>
          <p:cNvPr id="2" name="文本框 1"/>
          <p:cNvSpPr txBox="1"/>
          <p:nvPr/>
        </p:nvSpPr>
        <p:spPr>
          <a:xfrm>
            <a:off x="990600" y="1247140"/>
            <a:ext cx="9900285" cy="3395980"/>
          </a:xfrm>
          <a:prstGeom prst="rect">
            <a:avLst/>
          </a:prstGeom>
          <a:noFill/>
        </p:spPr>
        <p:txBody>
          <a:bodyPr wrap="square" rtlCol="0">
            <a:spAutoFit/>
          </a:bodyPr>
          <a:p>
            <a:r>
              <a:rPr lang="zh-CN" altLang="en-US" sz="6000" b="1">
                <a:solidFill>
                  <a:schemeClr val="accent2">
                    <a:lumMod val="50000"/>
                  </a:schemeClr>
                </a:solidFill>
                <a:latin typeface="楷体" panose="02010609060101010101" pitchFamily="49" charset="-122"/>
                <a:ea typeface="楷体" panose="02010609060101010101" pitchFamily="49" charset="-122"/>
              </a:rPr>
              <a:t>自学提示：</a:t>
            </a:r>
            <a:endParaRPr lang="zh-CN" altLang="en-US" sz="4000" b="1">
              <a:latin typeface="楷体_GB2312" panose="02010609030101010101" charset="-122"/>
              <a:ea typeface="楷体_GB2312" panose="02010609030101010101" charset="-122"/>
            </a:endParaRPr>
          </a:p>
          <a:p>
            <a:endParaRPr lang="zh-CN" altLang="en-US" sz="3600">
              <a:latin typeface="楷体_GB2312" panose="02010609030101010101" charset="-122"/>
              <a:ea typeface="楷体_GB2312" panose="02010609030101010101" charset="-122"/>
            </a:endParaRPr>
          </a:p>
          <a:p>
            <a:pPr>
              <a:lnSpc>
                <a:spcPct val="110000"/>
              </a:lnSpc>
            </a:pPr>
            <a:r>
              <a:rPr lang="zh-CN" altLang="en-US" sz="3600">
                <a:latin typeface="楷体_GB2312" panose="02010609030101010101" charset="-122"/>
                <a:ea typeface="楷体_GB2312" panose="02010609030101010101" charset="-122"/>
              </a:rPr>
              <a:t>   </a:t>
            </a:r>
            <a:r>
              <a:rPr lang="zh-CN" altLang="en-US" sz="3600">
                <a:solidFill>
                  <a:srgbClr val="FF0000"/>
                </a:solidFill>
                <a:latin typeface="楷体_GB2312" panose="02010609030101010101" charset="-122"/>
                <a:ea typeface="楷体_GB2312" panose="02010609030101010101" charset="-122"/>
              </a:rPr>
              <a:t> </a:t>
            </a:r>
            <a:r>
              <a:rPr lang="zh-CN" altLang="en-US" sz="4000">
                <a:solidFill>
                  <a:srgbClr val="FF0000"/>
                </a:solidFill>
                <a:latin typeface="楷体_GB2312" panose="02010609030101010101" charset="-122"/>
                <a:ea typeface="楷体_GB2312" panose="02010609030101010101" charset="-122"/>
              </a:rPr>
              <a:t> </a:t>
            </a:r>
            <a:r>
              <a:rPr lang="zh-CN" altLang="en-US" sz="5400" b="1">
                <a:solidFill>
                  <a:schemeClr val="tx1"/>
                </a:solidFill>
                <a:latin typeface="楷体" panose="02010609060101010101" pitchFamily="49" charset="-122"/>
                <a:ea typeface="楷体" panose="02010609060101010101" pitchFamily="49" charset="-122"/>
              </a:rPr>
              <a:t>默读课文，结合注释，边读边理解小古文的意思。</a:t>
            </a:r>
            <a:endParaRPr lang="zh-CN" altLang="en-US" sz="5400" b="1">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微信图片_20190711181055"/>
          <p:cNvPicPr>
            <a:picLocks noChangeAspect="1"/>
          </p:cNvPicPr>
          <p:nvPr/>
        </p:nvPicPr>
        <p:blipFill>
          <a:blip r:embed="rId1"/>
          <a:stretch>
            <a:fillRect/>
          </a:stretch>
        </p:blipFill>
        <p:spPr>
          <a:xfrm>
            <a:off x="7620000" y="10160"/>
            <a:ext cx="4575810" cy="2219325"/>
          </a:xfrm>
          <a:prstGeom prst="rect">
            <a:avLst/>
          </a:prstGeom>
        </p:spPr>
      </p:pic>
      <p:sp>
        <p:nvSpPr>
          <p:cNvPr id="3" name="文本框 2"/>
          <p:cNvSpPr txBox="1"/>
          <p:nvPr/>
        </p:nvSpPr>
        <p:spPr>
          <a:xfrm>
            <a:off x="3301365" y="360680"/>
            <a:ext cx="6609715" cy="829945"/>
          </a:xfrm>
          <a:prstGeom prst="rect">
            <a:avLst/>
          </a:prstGeom>
          <a:noFill/>
        </p:spPr>
        <p:txBody>
          <a:bodyPr wrap="square" rtlCol="0">
            <a:spAutoFit/>
          </a:bodyPr>
          <a:p>
            <a:r>
              <a:rPr lang="en-US" altLang="zh-CN" sz="4800" b="1">
                <a:latin typeface="楷体" panose="02010609060101010101" pitchFamily="49" charset="-122"/>
                <a:ea typeface="楷体" panose="02010609060101010101" pitchFamily="49" charset="-122"/>
                <a:cs typeface="楷体" panose="02010609060101010101" pitchFamily="49" charset="-122"/>
              </a:rPr>
              <a:t>25.</a:t>
            </a:r>
            <a:r>
              <a:rPr lang="zh-CN" altLang="en-US" sz="4800" b="1">
                <a:latin typeface="楷体" panose="02010609060101010101" pitchFamily="49" charset="-122"/>
                <a:ea typeface="楷体" panose="02010609060101010101" pitchFamily="49" charset="-122"/>
                <a:cs typeface="楷体" panose="02010609060101010101" pitchFamily="49" charset="-122"/>
              </a:rPr>
              <a:t>王戎不取道旁李</a:t>
            </a:r>
            <a:endParaRPr lang="zh-CN" altLang="en-US" sz="4800" b="1">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nvSpPr>
        <p:spPr>
          <a:xfrm>
            <a:off x="537845" y="4533265"/>
            <a:ext cx="4631690" cy="835660"/>
          </a:xfrm>
          <a:prstGeom prst="rect">
            <a:avLst/>
          </a:prstGeom>
          <a:noFill/>
        </p:spPr>
        <p:txBody>
          <a:bodyPr wrap="square" rtlCol="0">
            <a:spAutoFit/>
          </a:bodyPr>
          <a:p>
            <a:pPr>
              <a:lnSpc>
                <a:spcPct val="110000"/>
              </a:lnSpc>
            </a:pPr>
            <a:r>
              <a:rPr lang="zh-CN" altLang="en-US" sz="4400" b="1">
                <a:latin typeface="楷体" panose="02010609060101010101" pitchFamily="49" charset="-122"/>
                <a:ea typeface="楷体" panose="02010609060101010101" pitchFamily="49" charset="-122"/>
                <a:cs typeface="楷体" panose="02010609060101010101" pitchFamily="49" charset="-122"/>
              </a:rPr>
              <a:t>取之，信然。</a:t>
            </a:r>
            <a:endParaRPr lang="zh-CN" altLang="en-US" sz="4400" b="1">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a:off x="4731385" y="4826000"/>
            <a:ext cx="10615930" cy="1629410"/>
          </a:xfrm>
          <a:prstGeom prst="rect">
            <a:avLst/>
          </a:prstGeom>
          <a:noFill/>
        </p:spPr>
        <p:txBody>
          <a:bodyPr wrap="square" rtlCol="0">
            <a:spAutoFit/>
          </a:bodyPr>
          <a:p>
            <a:pPr>
              <a:lnSpc>
                <a:spcPct val="120000"/>
              </a:lnSpc>
            </a:pPr>
            <a:r>
              <a:rPr lang="zh-CN" altLang="en-US" sz="3200" b="1">
                <a:solidFill>
                  <a:schemeClr val="accent4">
                    <a:lumMod val="50000"/>
                  </a:schemeClr>
                </a:solidFill>
              </a:rPr>
              <a:t>注释：</a:t>
            </a:r>
            <a:endParaRPr lang="zh-CN" altLang="en-US" sz="2800">
              <a:solidFill>
                <a:schemeClr val="accent1"/>
              </a:solidFill>
              <a:effectLst>
                <a:outerShdw blurRad="38100" dist="25400" dir="5400000" algn="ctr" rotWithShape="0">
                  <a:srgbClr val="6E747A">
                    <a:alpha val="43000"/>
                  </a:srgbClr>
                </a:outerShdw>
              </a:effectLst>
            </a:endParaRPr>
          </a:p>
          <a:p>
            <a:pPr>
              <a:lnSpc>
                <a:spcPct val="120000"/>
              </a:lnSpc>
            </a:pPr>
            <a:r>
              <a:rPr lang="zh-CN" altLang="en-US" sz="2800" b="1">
                <a:solidFill>
                  <a:schemeClr val="accent5">
                    <a:lumMod val="50000"/>
                  </a:schemeClr>
                </a:solidFill>
                <a:effectLst>
                  <a:outerShdw blurRad="38100" dist="25400" dir="5400000" algn="ctr" rotWithShape="0">
                    <a:srgbClr val="6E747A">
                      <a:alpha val="43000"/>
                    </a:srgbClr>
                  </a:outerShdw>
                </a:effectLst>
                <a:latin typeface="Calibri" panose="020F0502020204030204" charset="0"/>
              </a:rPr>
              <a:t>①【尝】曾经                       </a:t>
            </a:r>
            <a:r>
              <a:rPr lang="en-US" altLang="zh-CN" sz="2800" b="1">
                <a:solidFill>
                  <a:schemeClr val="accent5">
                    <a:lumMod val="50000"/>
                  </a:schemeClr>
                </a:solidFill>
                <a:effectLst>
                  <a:outerShdw blurRad="38100" dist="25400" dir="5400000" algn="ctr" rotWithShape="0">
                    <a:srgbClr val="6E747A">
                      <a:alpha val="43000"/>
                    </a:srgbClr>
                  </a:outerShdw>
                </a:effectLst>
                <a:latin typeface="Calibri" panose="020F0502020204030204" charset="0"/>
                <a:sym typeface="+mn-ea"/>
              </a:rPr>
              <a:t>③</a:t>
            </a:r>
            <a:r>
              <a:rPr lang="zh-CN" altLang="en-US" sz="2800" b="1">
                <a:solidFill>
                  <a:schemeClr val="accent5">
                    <a:lumMod val="50000"/>
                  </a:schemeClr>
                </a:solidFill>
                <a:effectLst>
                  <a:outerShdw blurRad="38100" dist="25400" dir="5400000" algn="ctr" rotWithShape="0">
                    <a:srgbClr val="6E747A">
                      <a:alpha val="43000"/>
                    </a:srgbClr>
                  </a:outerShdw>
                </a:effectLst>
                <a:latin typeface="Calibri" panose="020F0502020204030204" charset="0"/>
                <a:sym typeface="+mn-ea"/>
              </a:rPr>
              <a:t>【唯】只有</a:t>
            </a:r>
            <a:endParaRPr lang="zh-CN" altLang="en-US" sz="2800" b="1">
              <a:solidFill>
                <a:schemeClr val="accent5">
                  <a:lumMod val="50000"/>
                </a:schemeClr>
              </a:solidFill>
              <a:effectLst>
                <a:outerShdw blurRad="38100" dist="25400" dir="5400000" algn="ctr" rotWithShape="0">
                  <a:srgbClr val="6E747A">
                    <a:alpha val="43000"/>
                  </a:srgbClr>
                </a:outerShdw>
              </a:effectLst>
              <a:latin typeface="Calibri" panose="020F0502020204030204" charset="0"/>
              <a:sym typeface="+mn-ea"/>
            </a:endParaRPr>
          </a:p>
          <a:p>
            <a:r>
              <a:rPr lang="en-US" altLang="zh-CN" sz="2800" b="1">
                <a:solidFill>
                  <a:schemeClr val="accent5">
                    <a:lumMod val="50000"/>
                  </a:schemeClr>
                </a:solidFill>
                <a:effectLst>
                  <a:outerShdw blurRad="38100" dist="25400" dir="5400000" algn="ctr" rotWithShape="0">
                    <a:srgbClr val="6E747A">
                      <a:alpha val="43000"/>
                    </a:srgbClr>
                  </a:outerShdw>
                </a:effectLst>
                <a:latin typeface="Calibri" panose="020F0502020204030204" charset="0"/>
              </a:rPr>
              <a:t>②</a:t>
            </a:r>
            <a:r>
              <a:rPr lang="zh-CN" altLang="en-US" sz="2800" b="1">
                <a:solidFill>
                  <a:schemeClr val="accent5">
                    <a:lumMod val="50000"/>
                  </a:schemeClr>
                </a:solidFill>
                <a:effectLst>
                  <a:outerShdw blurRad="38100" dist="25400" dir="5400000" algn="ctr" rotWithShape="0">
                    <a:srgbClr val="6E747A">
                      <a:alpha val="43000"/>
                    </a:srgbClr>
                  </a:outerShdw>
                </a:effectLst>
                <a:latin typeface="Calibri" panose="020F0502020204030204" charset="0"/>
              </a:rPr>
              <a:t>【竞走】争着跑过去     </a:t>
            </a:r>
            <a:r>
              <a:rPr lang="en-US" altLang="zh-CN" sz="2800" b="1">
                <a:solidFill>
                  <a:schemeClr val="accent5">
                    <a:lumMod val="50000"/>
                  </a:schemeClr>
                </a:solidFill>
                <a:effectLst>
                  <a:outerShdw blurRad="38100" dist="25400" dir="5400000" algn="ctr" rotWithShape="0">
                    <a:srgbClr val="6E747A">
                      <a:alpha val="43000"/>
                    </a:srgbClr>
                  </a:outerShdw>
                </a:effectLst>
                <a:latin typeface="Calibri" panose="020F0502020204030204" charset="0"/>
              </a:rPr>
              <a:t>④</a:t>
            </a:r>
            <a:r>
              <a:rPr lang="zh-CN" altLang="en-US" sz="2800" b="1">
                <a:solidFill>
                  <a:schemeClr val="accent5">
                    <a:lumMod val="50000"/>
                  </a:schemeClr>
                </a:solidFill>
                <a:effectLst>
                  <a:outerShdw blurRad="38100" dist="25400" dir="5400000" algn="ctr" rotWithShape="0">
                    <a:srgbClr val="6E747A">
                      <a:alpha val="43000"/>
                    </a:srgbClr>
                  </a:outerShdw>
                </a:effectLst>
                <a:latin typeface="Calibri" panose="020F0502020204030204" charset="0"/>
              </a:rPr>
              <a:t>【信然】的确如此</a:t>
            </a:r>
            <a:endParaRPr lang="zh-CN" altLang="en-US" sz="2800" b="1">
              <a:solidFill>
                <a:schemeClr val="accent5">
                  <a:lumMod val="50000"/>
                </a:schemeClr>
              </a:solidFill>
              <a:effectLst>
                <a:outerShdw blurRad="38100" dist="25400" dir="5400000" algn="ctr" rotWithShape="0">
                  <a:srgbClr val="6E747A">
                    <a:alpha val="43000"/>
                  </a:srgbClr>
                </a:outerShdw>
              </a:effectLst>
              <a:latin typeface="Calibri" panose="020F0502020204030204" charset="0"/>
            </a:endParaRPr>
          </a:p>
        </p:txBody>
      </p:sp>
      <p:sp>
        <p:nvSpPr>
          <p:cNvPr id="6" name="文本框 5"/>
          <p:cNvSpPr txBox="1"/>
          <p:nvPr/>
        </p:nvSpPr>
        <p:spPr>
          <a:xfrm>
            <a:off x="467360" y="1190625"/>
            <a:ext cx="7858125" cy="835660"/>
          </a:xfrm>
          <a:prstGeom prst="rect">
            <a:avLst/>
          </a:prstGeom>
          <a:noFill/>
        </p:spPr>
        <p:txBody>
          <a:bodyPr wrap="square" rtlCol="0">
            <a:spAutoFit/>
          </a:bodyPr>
          <a:p>
            <a:pPr algn="l">
              <a:lnSpc>
                <a:spcPct val="110000"/>
              </a:lnSpc>
              <a:buClrTx/>
              <a:buSzTx/>
              <a:buFontTx/>
            </a:pPr>
            <a:r>
              <a:rPr lang="zh-CN" altLang="en-US" sz="4400" b="1">
                <a:latin typeface="楷体" panose="02010609060101010101" pitchFamily="49" charset="-122"/>
                <a:ea typeface="楷体" panose="02010609060101010101" pitchFamily="49" charset="-122"/>
                <a:cs typeface="楷体" panose="02010609060101010101" pitchFamily="49" charset="-122"/>
                <a:sym typeface="+mn-ea"/>
              </a:rPr>
              <a:t>王戎七岁，尝与诸小儿游。</a:t>
            </a:r>
            <a:endParaRPr lang="zh-CN" altLang="en-US" sz="4400" b="1">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7" name="文本框 6"/>
          <p:cNvSpPr txBox="1"/>
          <p:nvPr/>
        </p:nvSpPr>
        <p:spPr>
          <a:xfrm>
            <a:off x="467360" y="2026285"/>
            <a:ext cx="7787640" cy="835660"/>
          </a:xfrm>
          <a:prstGeom prst="rect">
            <a:avLst/>
          </a:prstGeom>
          <a:noFill/>
        </p:spPr>
        <p:txBody>
          <a:bodyPr wrap="square" rtlCol="0">
            <a:spAutoFit/>
          </a:bodyPr>
          <a:p>
            <a:pPr algn="l">
              <a:lnSpc>
                <a:spcPct val="110000"/>
              </a:lnSpc>
              <a:buClrTx/>
              <a:buSzTx/>
              <a:buFontTx/>
            </a:pPr>
            <a:r>
              <a:rPr lang="zh-CN" altLang="en-US" sz="4400" b="1">
                <a:latin typeface="楷体" panose="02010609060101010101" pitchFamily="49" charset="-122"/>
                <a:ea typeface="楷体" panose="02010609060101010101" pitchFamily="49" charset="-122"/>
                <a:cs typeface="楷体" panose="02010609060101010101" pitchFamily="49" charset="-122"/>
                <a:sym typeface="+mn-ea"/>
              </a:rPr>
              <a:t>看道边李树多子折枝，</a:t>
            </a:r>
            <a:endParaRPr lang="zh-CN" altLang="en-US" sz="4400" b="1">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8" name="文本框 7"/>
          <p:cNvSpPr txBox="1"/>
          <p:nvPr/>
        </p:nvSpPr>
        <p:spPr>
          <a:xfrm>
            <a:off x="537845" y="2861945"/>
            <a:ext cx="8471535" cy="835660"/>
          </a:xfrm>
          <a:prstGeom prst="rect">
            <a:avLst/>
          </a:prstGeom>
          <a:noFill/>
        </p:spPr>
        <p:txBody>
          <a:bodyPr wrap="square" rtlCol="0">
            <a:spAutoFit/>
          </a:bodyPr>
          <a:p>
            <a:pPr algn="l">
              <a:lnSpc>
                <a:spcPct val="110000"/>
              </a:lnSpc>
              <a:buClrTx/>
              <a:buSzTx/>
              <a:buFontTx/>
            </a:pPr>
            <a:r>
              <a:rPr lang="zh-CN" altLang="en-US" sz="4400" b="1">
                <a:latin typeface="楷体" panose="02010609060101010101" pitchFamily="49" charset="-122"/>
                <a:ea typeface="楷体" panose="02010609060101010101" pitchFamily="49" charset="-122"/>
                <a:cs typeface="楷体" panose="02010609060101010101" pitchFamily="49" charset="-122"/>
                <a:sym typeface="+mn-ea"/>
              </a:rPr>
              <a:t>诸儿竞走取之，唯戎不动。</a:t>
            </a:r>
            <a:endParaRPr lang="zh-CN" altLang="en-US" sz="4400" b="1">
              <a:latin typeface="楷体" panose="02010609060101010101" pitchFamily="49" charset="-122"/>
              <a:ea typeface="楷体" panose="02010609060101010101" pitchFamily="49" charset="-122"/>
              <a:cs typeface="楷体" panose="02010609060101010101" pitchFamily="49" charset="-122"/>
            </a:endParaRPr>
          </a:p>
        </p:txBody>
      </p:sp>
      <p:sp>
        <p:nvSpPr>
          <p:cNvPr id="10" name="文本框 9"/>
          <p:cNvSpPr txBox="1"/>
          <p:nvPr/>
        </p:nvSpPr>
        <p:spPr>
          <a:xfrm>
            <a:off x="537845" y="3697605"/>
            <a:ext cx="12764135" cy="835660"/>
          </a:xfrm>
          <a:prstGeom prst="rect">
            <a:avLst/>
          </a:prstGeom>
          <a:noFill/>
        </p:spPr>
        <p:txBody>
          <a:bodyPr wrap="square" rtlCol="0">
            <a:spAutoFit/>
          </a:bodyPr>
          <a:p>
            <a:pPr algn="l">
              <a:lnSpc>
                <a:spcPct val="110000"/>
              </a:lnSpc>
              <a:buClrTx/>
              <a:buSzTx/>
              <a:buFontTx/>
            </a:pPr>
            <a:r>
              <a:rPr lang="zh-CN" altLang="en-US" sz="4400" b="1">
                <a:latin typeface="楷体" panose="02010609060101010101" pitchFamily="49" charset="-122"/>
                <a:ea typeface="楷体" panose="02010609060101010101" pitchFamily="49" charset="-122"/>
                <a:cs typeface="楷体" panose="02010609060101010101" pitchFamily="49" charset="-122"/>
                <a:sym typeface="+mn-ea"/>
              </a:rPr>
              <a:t>人问之，答曰：“树在道边而多子，此必苦李。”</a:t>
            </a:r>
            <a:endParaRPr lang="zh-CN" altLang="en-US" sz="4400" b="1">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nvGraphicFramePr>
        <p:xfrm>
          <a:off x="246380" y="962660"/>
          <a:ext cx="11698605" cy="4766945"/>
        </p:xfrm>
        <a:graphic>
          <a:graphicData uri="http://schemas.openxmlformats.org/drawingml/2006/table">
            <a:tbl>
              <a:tblPr firstRow="1" bandRow="1">
                <a:tableStyleId>{5C22544A-7EE6-4342-B048-85BDC9FD1C3A}</a:tableStyleId>
              </a:tblPr>
              <a:tblGrid>
                <a:gridCol w="4961255"/>
                <a:gridCol w="6737350"/>
              </a:tblGrid>
              <a:tr h="457200">
                <a:tc>
                  <a:txBody>
                    <a:bodyPr/>
                    <a:p>
                      <a:pPr algn="ctr">
                        <a:buNone/>
                      </a:pPr>
                      <a:r>
                        <a:rPr lang="zh-CN" altLang="en-US" sz="2800">
                          <a:solidFill>
                            <a:schemeClr val="tx1"/>
                          </a:solidFill>
                          <a:latin typeface="楷体" panose="02010609060101010101" pitchFamily="49" charset="-122"/>
                          <a:ea typeface="楷体" panose="02010609060101010101" pitchFamily="49" charset="-122"/>
                        </a:rPr>
                        <a:t>文言文（诵）</a:t>
                      </a:r>
                      <a:endParaRPr lang="zh-CN" altLang="en-US" sz="2800">
                        <a:solidFill>
                          <a:schemeClr val="tx1"/>
                        </a:solidFill>
                        <a:latin typeface="楷体" panose="02010609060101010101" pitchFamily="49" charset="-122"/>
                        <a:ea typeface="楷体" panose="02010609060101010101" pitchFamily="49" charset="-122"/>
                      </a:endParaRPr>
                    </a:p>
                  </a:txBody>
                  <a:tcPr>
                    <a:solidFill>
                      <a:schemeClr val="accent2">
                        <a:lumMod val="40000"/>
                        <a:lumOff val="60000"/>
                      </a:schemeClr>
                    </a:solidFill>
                  </a:tcPr>
                </a:tc>
                <a:tc>
                  <a:txBody>
                    <a:bodyPr/>
                    <a:p>
                      <a:pPr algn="ctr">
                        <a:buNone/>
                      </a:pPr>
                      <a:r>
                        <a:rPr lang="zh-CN" altLang="en-US" sz="2800">
                          <a:solidFill>
                            <a:schemeClr val="tx1"/>
                          </a:solidFill>
                          <a:latin typeface="楷体" panose="02010609060101010101" pitchFamily="49" charset="-122"/>
                          <a:ea typeface="楷体" panose="02010609060101010101" pitchFamily="49" charset="-122"/>
                        </a:rPr>
                        <a:t>现代文（读）</a:t>
                      </a:r>
                      <a:endParaRPr lang="zh-CN" altLang="en-US" sz="2800">
                        <a:solidFill>
                          <a:schemeClr val="tx1"/>
                        </a:solidFill>
                        <a:latin typeface="楷体" panose="02010609060101010101" pitchFamily="49" charset="-122"/>
                        <a:ea typeface="楷体" panose="02010609060101010101" pitchFamily="49" charset="-122"/>
                      </a:endParaRPr>
                    </a:p>
                  </a:txBody>
                  <a:tcPr>
                    <a:solidFill>
                      <a:schemeClr val="accent2">
                        <a:lumMod val="40000"/>
                        <a:lumOff val="60000"/>
                      </a:schemeClr>
                    </a:solidFill>
                  </a:tcPr>
                </a:tc>
              </a:tr>
              <a:tr h="4309745">
                <a:tc>
                  <a:txBody>
                    <a:bodyPr/>
                    <a:p>
                      <a:pPr>
                        <a:buNone/>
                      </a:pPr>
                      <a:r>
                        <a:rPr lang="en-US" sz="40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    王</a:t>
                      </a:r>
                      <a:r>
                        <a:rPr lang="zh-CN" altLang="en-US" sz="40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戎</a:t>
                      </a:r>
                      <a:r>
                        <a:rPr lang="en-US" sz="40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七岁，尝与诸小儿游</a:t>
                      </a:r>
                      <a:r>
                        <a:rPr lang="zh-CN" altLang="en-US" sz="40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a:t>
                      </a:r>
                      <a:r>
                        <a:rPr lang="en-US" sz="40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看道边李树多子折枝</a:t>
                      </a:r>
                      <a:r>
                        <a:rPr lang="zh-CN" altLang="en-US" sz="40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a:t>
                      </a:r>
                      <a:r>
                        <a:rPr lang="en-US" sz="4000" b="1">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诸儿竞走取之，唯戎不动</a:t>
                      </a:r>
                      <a:r>
                        <a:rPr lang="zh-CN" altLang="en-US" sz="4000" b="1">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a:t>
                      </a:r>
                      <a:r>
                        <a:rPr lang="en-US" sz="40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人问之，答曰：“树在道边而多子，此必苦李。”</a:t>
                      </a:r>
                      <a:r>
                        <a:rPr lang="en-US" sz="4000" b="1">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取之，信然。</a:t>
                      </a:r>
                      <a:endParaRPr lang="en-US" altLang="en-US" sz="4000" b="1">
                        <a:solidFill>
                          <a:srgbClr val="FF0000"/>
                        </a:solidFill>
                        <a:latin typeface="楷体" panose="02010609060101010101" pitchFamily="49" charset="-122"/>
                        <a:ea typeface="楷体" panose="02010609060101010101" pitchFamily="49" charset="-122"/>
                        <a:cs typeface="宋体" panose="02010600030101010101" pitchFamily="2" charset="-122"/>
                        <a:sym typeface="+mn-ea"/>
                      </a:endParaRPr>
                    </a:p>
                  </a:txBody>
                  <a:tcPr/>
                </a:tc>
                <a:tc>
                  <a:txBody>
                    <a:bodyPr/>
                    <a:p>
                      <a:pPr>
                        <a:buNone/>
                      </a:pPr>
                      <a:r>
                        <a:rPr lang="en-US" sz="3600" b="1">
                          <a:latin typeface="楷体" panose="02010609060101010101" pitchFamily="49" charset="-122"/>
                          <a:ea typeface="楷体" panose="02010609060101010101" pitchFamily="49" charset="-122"/>
                          <a:cs typeface="宋体" panose="02010600030101010101" pitchFamily="2" charset="-122"/>
                          <a:sym typeface="+mn-ea"/>
                        </a:rPr>
                        <a:t>    王戎七岁的时候，曾经和一些小孩一起出去玩耍。</a:t>
                      </a:r>
                      <a:r>
                        <a:rPr lang="en-US" sz="3600" b="1">
                          <a:latin typeface="楷体" panose="02010609060101010101" pitchFamily="49" charset="-122"/>
                          <a:ea typeface="楷体" panose="02010609060101010101" pitchFamily="49" charset="-122"/>
                          <a:cs typeface="宋体" panose="02010600030101010101" pitchFamily="2" charset="-122"/>
                          <a:sym typeface="+mn-ea"/>
                        </a:rPr>
                        <a:t>他们看见路边的一棵李子树上结满了果子，果子多的把枝条都压弯了</a:t>
                      </a:r>
                      <a:r>
                        <a:rPr lang="zh-CN" altLang="en-US" sz="3600" b="1">
                          <a:latin typeface="楷体" panose="02010609060101010101" pitchFamily="49" charset="-122"/>
                          <a:ea typeface="楷体" panose="02010609060101010101" pitchFamily="49" charset="-122"/>
                          <a:cs typeface="宋体" panose="02010600030101010101" pitchFamily="2" charset="-122"/>
                          <a:sym typeface="+mn-ea"/>
                        </a:rPr>
                        <a:t>，</a:t>
                      </a:r>
                      <a:r>
                        <a:rPr lang="en-US" sz="3600" b="1">
                          <a:latin typeface="楷体" panose="02010609060101010101" pitchFamily="49" charset="-122"/>
                          <a:ea typeface="楷体" panose="02010609060101010101" pitchFamily="49" charset="-122"/>
                          <a:cs typeface="宋体" panose="02010600030101010101" pitchFamily="2" charset="-122"/>
                          <a:sym typeface="+mn-ea"/>
                        </a:rPr>
                        <a:t>孩子们争先恐后地跑去摘，只有王戎不动。</a:t>
                      </a:r>
                      <a:r>
                        <a:rPr lang="en-US" sz="3600" b="1">
                          <a:latin typeface="楷体" panose="02010609060101010101" pitchFamily="49" charset="-122"/>
                          <a:ea typeface="楷体" panose="02010609060101010101" pitchFamily="49" charset="-122"/>
                          <a:cs typeface="楷体" panose="02010609060101010101" pitchFamily="49" charset="-122"/>
                          <a:sym typeface="+mn-ea"/>
                        </a:rPr>
                        <a:t>有人问他原因，他回答说：“树长在路边，并且还有许多果子，那一定是苦的。”</a:t>
                      </a:r>
                      <a:r>
                        <a:rPr lang="en-US" sz="3600" b="1">
                          <a:latin typeface="楷体" panose="02010609060101010101" pitchFamily="49" charset="-122"/>
                          <a:ea typeface="楷体" panose="02010609060101010101" pitchFamily="49" charset="-122"/>
                          <a:cs typeface="宋体" panose="02010600030101010101" pitchFamily="2" charset="-122"/>
                          <a:sym typeface="+mn-ea"/>
                        </a:rPr>
                        <a:t>摘下一尝，的确如此。</a:t>
                      </a:r>
                      <a:endParaRPr lang="en-US" altLang="en-US" sz="3600" b="1">
                        <a:latin typeface="楷体" panose="02010609060101010101" pitchFamily="49" charset="-122"/>
                        <a:ea typeface="楷体" panose="02010609060101010101" pitchFamily="49" charset="-122"/>
                        <a:cs typeface="宋体" panose="02010600030101010101" pitchFamily="2" charset="-122"/>
                        <a:sym typeface="+mn-ea"/>
                      </a:endParaRPr>
                    </a:p>
                  </a:txBody>
                  <a:tcPr/>
                </a:tc>
              </a:tr>
            </a:tbl>
          </a:graphicData>
        </a:graphic>
      </p:graphicFrame>
      <p:grpSp>
        <p:nvGrpSpPr>
          <p:cNvPr id="5" name="组合 4"/>
          <p:cNvGrpSpPr/>
          <p:nvPr/>
        </p:nvGrpSpPr>
        <p:grpSpPr>
          <a:xfrm>
            <a:off x="-64135" y="-113665"/>
            <a:ext cx="3628390" cy="1075690"/>
            <a:chOff x="143" y="-112"/>
            <a:chExt cx="5714" cy="1694"/>
          </a:xfrm>
        </p:grpSpPr>
        <p:pic>
          <p:nvPicPr>
            <p:cNvPr id="5132" name="图片 15"/>
            <p:cNvPicPr>
              <a:picLocks noChangeAspect="1"/>
            </p:cNvPicPr>
            <p:nvPr/>
          </p:nvPicPr>
          <p:blipFill>
            <a:blip r:embed="rId1"/>
            <a:stretch>
              <a:fillRect/>
            </a:stretch>
          </p:blipFill>
          <p:spPr>
            <a:xfrm>
              <a:off x="143" y="-112"/>
              <a:ext cx="5714" cy="1695"/>
            </a:xfrm>
            <a:prstGeom prst="rect">
              <a:avLst/>
            </a:prstGeom>
            <a:noFill/>
            <a:ln w="9525">
              <a:noFill/>
            </a:ln>
          </p:spPr>
        </p:pic>
        <p:sp>
          <p:nvSpPr>
            <p:cNvPr id="4" name="文本框 3"/>
            <p:cNvSpPr txBox="1"/>
            <p:nvPr/>
          </p:nvSpPr>
          <p:spPr>
            <a:xfrm>
              <a:off x="1703" y="373"/>
              <a:ext cx="3001" cy="725"/>
            </a:xfrm>
            <a:prstGeom prst="rect">
              <a:avLst/>
            </a:prstGeom>
            <a:noFill/>
          </p:spPr>
          <p:txBody>
            <a:bodyPr wrap="square" rtlCol="0">
              <a:spAutoFit/>
            </a:bodyPr>
            <a:p>
              <a:r>
                <a:rPr lang="zh-CN" altLang="en-US" sz="2400" b="1">
                  <a:latin typeface="隶书" panose="02010509060101010101" charset="-122"/>
                  <a:ea typeface="隶书" panose="02010509060101010101" charset="-122"/>
                </a:rPr>
                <a:t>古今对译读</a:t>
              </a:r>
              <a:endParaRPr lang="zh-CN" altLang="en-US" sz="2400" b="1">
                <a:latin typeface="隶书" panose="02010509060101010101" charset="-122"/>
                <a:ea typeface="隶书" panose="02010509060101010101" charset="-122"/>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nvGraphicFramePr>
        <p:xfrm>
          <a:off x="246380" y="810895"/>
          <a:ext cx="11698605" cy="5951220"/>
        </p:xfrm>
        <a:graphic>
          <a:graphicData uri="http://schemas.openxmlformats.org/drawingml/2006/table">
            <a:tbl>
              <a:tblPr firstRow="1" bandRow="1">
                <a:tableStyleId>{5C22544A-7EE6-4342-B048-85BDC9FD1C3A}</a:tableStyleId>
              </a:tblPr>
              <a:tblGrid>
                <a:gridCol w="4961255"/>
                <a:gridCol w="6737350"/>
              </a:tblGrid>
              <a:tr h="467995">
                <a:tc>
                  <a:txBody>
                    <a:bodyPr/>
                    <a:p>
                      <a:pPr algn="ctr">
                        <a:buNone/>
                      </a:pPr>
                      <a:r>
                        <a:rPr lang="zh-CN" altLang="en-US" sz="2800">
                          <a:solidFill>
                            <a:schemeClr val="tx1"/>
                          </a:solidFill>
                          <a:latin typeface="楷体" panose="02010609060101010101" pitchFamily="49" charset="-122"/>
                          <a:ea typeface="楷体" panose="02010609060101010101" pitchFamily="49" charset="-122"/>
                        </a:rPr>
                        <a:t>文言文（诵）</a:t>
                      </a:r>
                      <a:endParaRPr lang="zh-CN" altLang="en-US" sz="2800">
                        <a:solidFill>
                          <a:schemeClr val="tx1"/>
                        </a:solidFill>
                        <a:latin typeface="楷体" panose="02010609060101010101" pitchFamily="49" charset="-122"/>
                        <a:ea typeface="楷体" panose="02010609060101010101" pitchFamily="49" charset="-122"/>
                      </a:endParaRPr>
                    </a:p>
                  </a:txBody>
                  <a:tcPr>
                    <a:solidFill>
                      <a:schemeClr val="accent2">
                        <a:lumMod val="40000"/>
                        <a:lumOff val="60000"/>
                      </a:schemeClr>
                    </a:solidFill>
                  </a:tcPr>
                </a:tc>
                <a:tc>
                  <a:txBody>
                    <a:bodyPr/>
                    <a:p>
                      <a:pPr algn="ctr">
                        <a:buNone/>
                      </a:pPr>
                      <a:r>
                        <a:rPr lang="zh-CN" altLang="en-US" sz="2800">
                          <a:solidFill>
                            <a:schemeClr val="tx1"/>
                          </a:solidFill>
                          <a:latin typeface="楷体" panose="02010609060101010101" pitchFamily="49" charset="-122"/>
                          <a:ea typeface="楷体" panose="02010609060101010101" pitchFamily="49" charset="-122"/>
                        </a:rPr>
                        <a:t>现代文（读）</a:t>
                      </a:r>
                      <a:endParaRPr lang="zh-CN" altLang="en-US" sz="2800">
                        <a:solidFill>
                          <a:schemeClr val="tx1"/>
                        </a:solidFill>
                        <a:latin typeface="楷体" panose="02010609060101010101" pitchFamily="49" charset="-122"/>
                        <a:ea typeface="楷体" panose="02010609060101010101" pitchFamily="49" charset="-122"/>
                      </a:endParaRPr>
                    </a:p>
                  </a:txBody>
                  <a:tcPr>
                    <a:solidFill>
                      <a:schemeClr val="accent2">
                        <a:lumMod val="40000"/>
                        <a:lumOff val="60000"/>
                      </a:schemeClr>
                    </a:solidFill>
                  </a:tcPr>
                </a:tc>
              </a:tr>
              <a:tr h="1066800">
                <a:tc rowSpan="5">
                  <a:txBody>
                    <a:bodyPr/>
                    <a:p>
                      <a:pPr>
                        <a:lnSpc>
                          <a:spcPct val="120000"/>
                        </a:lnSpc>
                        <a:buNone/>
                      </a:pPr>
                      <a:r>
                        <a:rPr lang="en-US" sz="40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    王</a:t>
                      </a:r>
                      <a:r>
                        <a:rPr lang="zh-CN" altLang="en-US" sz="40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戎</a:t>
                      </a:r>
                      <a:r>
                        <a:rPr lang="en-US" sz="40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七岁，尝与诸小儿游</a:t>
                      </a:r>
                      <a:r>
                        <a:rPr lang="zh-CN" altLang="en-US" sz="4000" b="1">
                          <a:solidFill>
                            <a:srgbClr val="FF0000"/>
                          </a:solidFill>
                          <a:latin typeface="楷体" panose="02010609060101010101" pitchFamily="49" charset="-122"/>
                          <a:ea typeface="楷体" panose="02010609060101010101" pitchFamily="49" charset="-122"/>
                          <a:cs typeface="楷体_GB2312" panose="02010609030101010101" charset="-122"/>
                          <a:sym typeface="+mn-ea"/>
                        </a:rPr>
                        <a:t>。</a:t>
                      </a:r>
                      <a:r>
                        <a:rPr lang="en-US" altLang="zh-CN" sz="4000" b="1">
                          <a:solidFill>
                            <a:srgbClr val="FF0000"/>
                          </a:solidFill>
                          <a:latin typeface="楷体" panose="02010609060101010101" pitchFamily="49" charset="-122"/>
                          <a:ea typeface="楷体" panose="02010609060101010101" pitchFamily="49" charset="-122"/>
                          <a:sym typeface="Arial" panose="020B0604020202020204" pitchFamily="34" charset="0"/>
                        </a:rPr>
                        <a:t>看道边李树多子折枝</a:t>
                      </a:r>
                      <a:r>
                        <a:rPr lang="zh-CN" altLang="en-US" sz="4000" b="1">
                          <a:solidFill>
                            <a:srgbClr val="FF0000"/>
                          </a:solidFill>
                          <a:latin typeface="楷体" panose="02010609060101010101" pitchFamily="49" charset="-122"/>
                          <a:ea typeface="楷体" panose="02010609060101010101" pitchFamily="49" charset="-122"/>
                          <a:sym typeface="等线" panose="02010600030101010101" pitchFamily="2" charset="-122"/>
                        </a:rPr>
                        <a:t>，</a:t>
                      </a:r>
                      <a:r>
                        <a:rPr lang="en-US" altLang="zh-CN" sz="4000" b="1">
                          <a:solidFill>
                            <a:srgbClr val="FF0000"/>
                          </a:solidFill>
                          <a:latin typeface="楷体" panose="02010609060101010101" pitchFamily="49" charset="-122"/>
                          <a:ea typeface="楷体" panose="02010609060101010101" pitchFamily="49" charset="-122"/>
                          <a:sym typeface="Arial" panose="020B0604020202020204" pitchFamily="34" charset="0"/>
                        </a:rPr>
                        <a:t>诸儿竞走取之，唯戎不动</a:t>
                      </a:r>
                      <a:r>
                        <a:rPr lang="zh-CN" altLang="en-US" sz="4000" b="1">
                          <a:solidFill>
                            <a:srgbClr val="FF0000"/>
                          </a:solidFill>
                          <a:latin typeface="楷体" panose="02010609060101010101" pitchFamily="49" charset="-122"/>
                          <a:ea typeface="楷体" panose="02010609060101010101" pitchFamily="49" charset="-122"/>
                          <a:sym typeface="等线" panose="02010600030101010101" pitchFamily="2" charset="-122"/>
                        </a:rPr>
                        <a:t>。</a:t>
                      </a:r>
                      <a:r>
                        <a:rPr lang="en-US" altLang="zh-CN" sz="4000" b="1">
                          <a:solidFill>
                            <a:srgbClr val="FF0000"/>
                          </a:solidFill>
                          <a:latin typeface="楷体" panose="02010609060101010101" pitchFamily="49" charset="-122"/>
                          <a:ea typeface="楷体" panose="02010609060101010101" pitchFamily="49" charset="-122"/>
                          <a:sym typeface="Arial" panose="020B0604020202020204" pitchFamily="34" charset="0"/>
                        </a:rPr>
                        <a:t>人问之，答曰：“树在道边而多子，此必苦李。”取之，信然。</a:t>
                      </a:r>
                      <a:endParaRPr lang="en-US" altLang="zh-CN" sz="4000" b="1">
                        <a:solidFill>
                          <a:srgbClr val="FF0000"/>
                        </a:solidFill>
                        <a:latin typeface="楷体" panose="02010609060101010101" pitchFamily="49" charset="-122"/>
                        <a:ea typeface="楷体" panose="02010609060101010101" pitchFamily="49" charset="-122"/>
                        <a:cs typeface="宋体" panose="02010600030101010101" pitchFamily="2" charset="-122"/>
                        <a:sym typeface="Arial" panose="020B0604020202020204" pitchFamily="34" charset="0"/>
                      </a:endParaRPr>
                    </a:p>
                  </a:txBody>
                  <a:tcPr/>
                </a:tc>
                <a:tc>
                  <a:txBody>
                    <a:bodyPr/>
                    <a:p>
                      <a:pPr>
                        <a:lnSpc>
                          <a:spcPct val="100000"/>
                        </a:lnSpc>
                        <a:buNone/>
                      </a:pPr>
                      <a:r>
                        <a:rPr lang="en-US" sz="3200" b="1">
                          <a:latin typeface="楷体" panose="02010609060101010101" pitchFamily="49" charset="-122"/>
                          <a:ea typeface="楷体" panose="02010609060101010101" pitchFamily="49" charset="-122"/>
                          <a:cs typeface="宋体" panose="02010600030101010101" pitchFamily="2" charset="-122"/>
                          <a:sym typeface="+mn-ea"/>
                        </a:rPr>
                        <a:t>王戎七岁的时候，曾经和一些小孩一起出去玩耍。</a:t>
                      </a:r>
                      <a:endParaRPr lang="en-US" altLang="en-US" sz="3200" b="1">
                        <a:latin typeface="楷体" panose="02010609060101010101" pitchFamily="49" charset="-122"/>
                        <a:ea typeface="楷体" panose="02010609060101010101" pitchFamily="49" charset="-122"/>
                        <a:cs typeface="宋体" panose="02010600030101010101" pitchFamily="2" charset="-122"/>
                        <a:sym typeface="+mn-ea"/>
                      </a:endParaRPr>
                    </a:p>
                  </a:txBody>
                  <a:tcPr/>
                </a:tc>
              </a:tr>
              <a:tr h="1066800">
                <a:tc vMerge="1">
                  <a:tcPr/>
                </a:tc>
                <a:tc>
                  <a:txBody>
                    <a:bodyPr/>
                    <a:p>
                      <a:pPr>
                        <a:lnSpc>
                          <a:spcPct val="100000"/>
                        </a:lnSpc>
                        <a:buNone/>
                      </a:pPr>
                      <a:r>
                        <a:rPr lang="en-US" sz="3200" b="1">
                          <a:latin typeface="楷体" panose="02010609060101010101" pitchFamily="49" charset="-122"/>
                          <a:ea typeface="楷体" panose="02010609060101010101" pitchFamily="49" charset="-122"/>
                          <a:cs typeface="宋体" panose="02010600030101010101" pitchFamily="2" charset="-122"/>
                          <a:sym typeface="+mn-ea"/>
                        </a:rPr>
                        <a:t>他们看见路边的一棵李子树上结满了果子，果子多的把枝条都压弯了</a:t>
                      </a:r>
                      <a:r>
                        <a:rPr lang="zh-CN" altLang="en-US" sz="3200" b="1">
                          <a:latin typeface="楷体" panose="02010609060101010101" pitchFamily="49" charset="-122"/>
                          <a:ea typeface="楷体" panose="02010609060101010101" pitchFamily="49" charset="-122"/>
                          <a:cs typeface="宋体" panose="02010600030101010101" pitchFamily="2" charset="-122"/>
                          <a:sym typeface="+mn-ea"/>
                        </a:rPr>
                        <a:t>，</a:t>
                      </a:r>
                      <a:endParaRPr lang="zh-CN" altLang="en-US" sz="3200" b="1">
                        <a:latin typeface="楷体" panose="02010609060101010101" pitchFamily="49" charset="-122"/>
                        <a:ea typeface="楷体" panose="02010609060101010101" pitchFamily="49" charset="-122"/>
                        <a:cs typeface="宋体" panose="02010600030101010101" pitchFamily="2" charset="-122"/>
                        <a:sym typeface="+mn-ea"/>
                      </a:endParaRPr>
                    </a:p>
                  </a:txBody>
                  <a:tcPr/>
                </a:tc>
              </a:tr>
              <a:tr h="1066800">
                <a:tc vMerge="1">
                  <a:tcPr/>
                </a:tc>
                <a:tc>
                  <a:txBody>
                    <a:bodyPr/>
                    <a:p>
                      <a:pPr>
                        <a:lnSpc>
                          <a:spcPct val="100000"/>
                        </a:lnSpc>
                        <a:buNone/>
                      </a:pPr>
                      <a:r>
                        <a:rPr lang="en-US" sz="3200" b="1">
                          <a:latin typeface="楷体" panose="02010609060101010101" pitchFamily="49" charset="-122"/>
                          <a:ea typeface="楷体" panose="02010609060101010101" pitchFamily="49" charset="-122"/>
                          <a:cs typeface="宋体" panose="02010600030101010101" pitchFamily="2" charset="-122"/>
                          <a:sym typeface="+mn-ea"/>
                        </a:rPr>
                        <a:t>孩子们争先恐后地跑去摘，只有王戎不动。</a:t>
                      </a:r>
                      <a:endParaRPr lang="en-US" altLang="en-US" sz="3200" b="1">
                        <a:latin typeface="楷体" panose="02010609060101010101" pitchFamily="49" charset="-122"/>
                        <a:ea typeface="楷体" panose="02010609060101010101" pitchFamily="49" charset="-122"/>
                        <a:cs typeface="宋体" panose="02010600030101010101" pitchFamily="2" charset="-122"/>
                        <a:sym typeface="+mn-ea"/>
                      </a:endParaRPr>
                    </a:p>
                  </a:txBody>
                  <a:tcPr/>
                </a:tc>
              </a:tr>
              <a:tr h="1554480">
                <a:tc vMerge="1">
                  <a:tcPr/>
                </a:tc>
                <a:tc>
                  <a:txBody>
                    <a:bodyPr/>
                    <a:p>
                      <a:pPr algn="just">
                        <a:lnSpc>
                          <a:spcPct val="100000"/>
                        </a:lnSpc>
                        <a:buNone/>
                      </a:pPr>
                      <a:r>
                        <a:rPr lang="en-US" sz="3200" b="1">
                          <a:latin typeface="楷体" panose="02010609060101010101" pitchFamily="49" charset="-122"/>
                          <a:ea typeface="楷体" panose="02010609060101010101" pitchFamily="49" charset="-122"/>
                          <a:cs typeface="楷体" panose="02010609060101010101" pitchFamily="49" charset="-122"/>
                          <a:sym typeface="+mn-ea"/>
                        </a:rPr>
                        <a:t>有人问他原因，他回答说：“树长在路边，并且还有许多果子，那一定是苦的。”</a:t>
                      </a:r>
                      <a:endParaRPr lang="en-US" altLang="en-US" sz="3200" b="1">
                        <a:latin typeface="楷体" panose="02010609060101010101" pitchFamily="49" charset="-122"/>
                        <a:ea typeface="楷体" panose="02010609060101010101" pitchFamily="49" charset="-122"/>
                        <a:cs typeface="楷体" panose="02010609060101010101" pitchFamily="49" charset="-122"/>
                        <a:sym typeface="+mn-ea"/>
                      </a:endParaRPr>
                    </a:p>
                  </a:txBody>
                  <a:tcPr/>
                </a:tc>
              </a:tr>
              <a:tr h="728345">
                <a:tc vMerge="1">
                  <a:tcPr/>
                </a:tc>
                <a:tc>
                  <a:txBody>
                    <a:bodyPr/>
                    <a:p>
                      <a:pPr>
                        <a:buNone/>
                      </a:pPr>
                      <a:r>
                        <a:rPr lang="en-US" sz="3200" b="1">
                          <a:latin typeface="楷体" panose="02010609060101010101" pitchFamily="49" charset="-122"/>
                          <a:ea typeface="楷体" panose="02010609060101010101" pitchFamily="49" charset="-122"/>
                          <a:cs typeface="宋体" panose="02010600030101010101" pitchFamily="2" charset="-122"/>
                          <a:sym typeface="+mn-ea"/>
                        </a:rPr>
                        <a:t>摘下一尝，的确如此。</a:t>
                      </a:r>
                      <a:endParaRPr lang="en-US" altLang="en-US" sz="3200" b="1">
                        <a:latin typeface="楷体" panose="02010609060101010101" pitchFamily="49" charset="-122"/>
                        <a:ea typeface="楷体" panose="02010609060101010101" pitchFamily="49" charset="-122"/>
                        <a:cs typeface="宋体" panose="02010600030101010101" pitchFamily="2" charset="-122"/>
                        <a:sym typeface="+mn-ea"/>
                      </a:endParaRPr>
                    </a:p>
                  </a:txBody>
                  <a:tcPr/>
                </a:tc>
              </a:tr>
            </a:tbl>
          </a:graphicData>
        </a:graphic>
      </p:graphicFrame>
      <p:grpSp>
        <p:nvGrpSpPr>
          <p:cNvPr id="5" name="组合 4"/>
          <p:cNvGrpSpPr/>
          <p:nvPr/>
        </p:nvGrpSpPr>
        <p:grpSpPr>
          <a:xfrm>
            <a:off x="-64135" y="-113665"/>
            <a:ext cx="3628390" cy="1075690"/>
            <a:chOff x="143" y="-112"/>
            <a:chExt cx="5714" cy="1694"/>
          </a:xfrm>
        </p:grpSpPr>
        <p:pic>
          <p:nvPicPr>
            <p:cNvPr id="5132" name="图片 15"/>
            <p:cNvPicPr>
              <a:picLocks noChangeAspect="1"/>
            </p:cNvPicPr>
            <p:nvPr/>
          </p:nvPicPr>
          <p:blipFill>
            <a:blip r:embed="rId1"/>
            <a:stretch>
              <a:fillRect/>
            </a:stretch>
          </p:blipFill>
          <p:spPr>
            <a:xfrm>
              <a:off x="143" y="-112"/>
              <a:ext cx="5714" cy="1695"/>
            </a:xfrm>
            <a:prstGeom prst="rect">
              <a:avLst/>
            </a:prstGeom>
            <a:noFill/>
            <a:ln w="9525">
              <a:noFill/>
            </a:ln>
          </p:spPr>
        </p:pic>
        <p:sp>
          <p:nvSpPr>
            <p:cNvPr id="4" name="文本框 3"/>
            <p:cNvSpPr txBox="1"/>
            <p:nvPr/>
          </p:nvSpPr>
          <p:spPr>
            <a:xfrm>
              <a:off x="1703" y="373"/>
              <a:ext cx="3001" cy="725"/>
            </a:xfrm>
            <a:prstGeom prst="rect">
              <a:avLst/>
            </a:prstGeom>
            <a:noFill/>
          </p:spPr>
          <p:txBody>
            <a:bodyPr wrap="square" rtlCol="0">
              <a:spAutoFit/>
            </a:bodyPr>
            <a:p>
              <a:r>
                <a:rPr lang="zh-CN" altLang="en-US" sz="2400" b="1">
                  <a:latin typeface="隶书" panose="02010509060101010101" charset="-122"/>
                  <a:ea typeface="隶书" panose="02010509060101010101" charset="-122"/>
                </a:rPr>
                <a:t>古今对译读</a:t>
              </a:r>
              <a:endParaRPr lang="zh-CN" altLang="en-US" sz="2400" b="1">
                <a:latin typeface="隶书" panose="02010509060101010101" charset="-122"/>
                <a:ea typeface="隶书" panose="02010509060101010101" charset="-122"/>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1640</Words>
  <Application>WPS 演示</Application>
  <PresentationFormat>自定义</PresentationFormat>
  <Paragraphs>138</Paragraphs>
  <Slides>16</Slides>
  <Notes>4</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16</vt:i4>
      </vt:variant>
    </vt:vector>
  </HeadingPairs>
  <TitlesOfParts>
    <vt:vector size="33" baseType="lpstr">
      <vt:lpstr>Arial</vt:lpstr>
      <vt:lpstr>宋体</vt:lpstr>
      <vt:lpstr>Wingdings</vt:lpstr>
      <vt:lpstr>等线</vt:lpstr>
      <vt:lpstr>等线 Light</vt:lpstr>
      <vt:lpstr>华文隶书</vt:lpstr>
      <vt:lpstr>华文行楷</vt:lpstr>
      <vt:lpstr>隶书</vt:lpstr>
      <vt:lpstr>楷体_GB2312</vt:lpstr>
      <vt:lpstr>新宋体</vt:lpstr>
      <vt:lpstr>楷体</vt:lpstr>
      <vt:lpstr>Calibri</vt:lpstr>
      <vt:lpstr>微软雅黑</vt:lpstr>
      <vt:lpstr>Arial Unicode MS</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娜</cp:lastModifiedBy>
  <cp:revision>200</cp:revision>
  <dcterms:created xsi:type="dcterms:W3CDTF">2017-10-12T07:05:00Z</dcterms:created>
  <dcterms:modified xsi:type="dcterms:W3CDTF">2019-07-13T13:33:28Z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