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6"/>
  </p:notesMasterIdLst>
  <p:sldIdLst>
    <p:sldId id="256" r:id="rId4"/>
    <p:sldId id="269" r:id="rId5"/>
    <p:sldId id="308" r:id="rId7"/>
    <p:sldId id="292" r:id="rId8"/>
    <p:sldId id="333" r:id="rId9"/>
    <p:sldId id="289" r:id="rId10"/>
    <p:sldId id="334" r:id="rId11"/>
    <p:sldId id="335" r:id="rId12"/>
    <p:sldId id="307" r:id="rId13"/>
    <p:sldId id="306" r:id="rId14"/>
    <p:sldId id="284" r:id="rId15"/>
    <p:sldId id="288" r:id="rId16"/>
    <p:sldId id="336" r:id="rId17"/>
    <p:sldId id="291" r:id="rId18"/>
    <p:sldId id="264" r:id="rId19"/>
  </p:sldIdLst>
  <p:sldSz cx="12192000" cy="6858000"/>
  <p:notesSz cx="7103745" cy="10234295"/>
  <p:embeddedFontLst>
    <p:embeddedFont>
      <p:font typeface="微软雅黑 Light" panose="020B0502040204020203" charset="-122"/>
      <p:regular r:id="rId23"/>
    </p:embeddedFont>
    <p:embeddedFont>
      <p:font typeface="微软雅黑" panose="020B0503020204020204" charset="-122"/>
      <p:regular r:id="rId24"/>
    </p:embeddedFont>
    <p:embeddedFont>
      <p:font typeface="黑体" panose="02010609060101010101" charset="-122"/>
      <p:regular r:id="rId25"/>
    </p:embeddedFont>
    <p:embeddedFont>
      <p:font typeface="仿宋" panose="02010609060101010101" charset="-122"/>
      <p:regular r:id="rId26"/>
    </p:embeddedFont>
    <p:embeddedFont>
      <p:font typeface="楷体" panose="02010609060101010101" pitchFamily="49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S PGothic" panose="020B0600070205080204" charset="-128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7B5"/>
    <a:srgbClr val="1D2EA9"/>
    <a:srgbClr val="202020"/>
    <a:srgbClr val="FF3300"/>
    <a:srgbClr val="323232"/>
    <a:srgbClr val="CC3300"/>
    <a:srgbClr val="CC00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68" y="252"/>
      </p:cViewPr>
      <p:guideLst>
        <p:guide orient="horz" pos="2159"/>
        <p:guide pos="3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589CD-A935-4D1C-B053-63800F7F57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589CD-A935-4D1C-B053-63800F7F57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589CD-A935-4D1C-B053-63800F7F57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EED7F-8622-402C-9159-17D97DEAA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589CD-A935-4D1C-B053-63800F7F57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589CD-A935-4D1C-B053-63800F7F57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589CD-A935-4D1C-B053-63800F7F57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D:\1稻壳模板\ppt\2016.4\小清新水彩花卉毕业答辩模板\小清新水彩花卉毕业答辩模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2040">
            <a:off x="10465121" y="-200349"/>
            <a:ext cx="2386147" cy="1507385"/>
          </a:xfrm>
          <a:custGeom>
            <a:avLst/>
            <a:gdLst>
              <a:gd name="connsiteX0" fmla="*/ 0 w 2386147"/>
              <a:gd name="connsiteY0" fmla="*/ 1507385 h 1507385"/>
              <a:gd name="connsiteX1" fmla="*/ 1041145 w 2386147"/>
              <a:gd name="connsiteY1" fmla="*/ 0 h 1507385"/>
              <a:gd name="connsiteX2" fmla="*/ 2386147 w 2386147"/>
              <a:gd name="connsiteY2" fmla="*/ 928986 h 1507385"/>
              <a:gd name="connsiteX3" fmla="*/ 2386146 w 2386147"/>
              <a:gd name="connsiteY3" fmla="*/ 1507385 h 15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147" h="1507385">
                <a:moveTo>
                  <a:pt x="0" y="1507385"/>
                </a:moveTo>
                <a:lnTo>
                  <a:pt x="1041145" y="0"/>
                </a:lnTo>
                <a:lnTo>
                  <a:pt x="2386147" y="928986"/>
                </a:lnTo>
                <a:lnTo>
                  <a:pt x="2386146" y="150738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10"/>
          <p:cNvSpPr/>
          <p:nvPr/>
        </p:nvSpPr>
        <p:spPr>
          <a:xfrm>
            <a:off x="7556784" y="1219859"/>
            <a:ext cx="330428" cy="3304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448891" y="3838870"/>
            <a:ext cx="546214" cy="546214"/>
          </a:xfrm>
          <a:prstGeom prst="ellipse">
            <a:avLst/>
          </a:prstGeom>
          <a:solidFill>
            <a:schemeClr val="accent5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9251892" y="2773851"/>
            <a:ext cx="546214" cy="5462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393892" y="2062594"/>
            <a:ext cx="394156" cy="3941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095764" y="3827069"/>
            <a:ext cx="432256" cy="4322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flipH="1">
            <a:off x="1426382" y="2922308"/>
            <a:ext cx="228245" cy="2282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H="1">
            <a:off x="699536" y="2410134"/>
            <a:ext cx="93232" cy="932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flipH="1">
            <a:off x="128474" y="3090321"/>
            <a:ext cx="93232" cy="93232"/>
          </a:xfrm>
          <a:prstGeom prst="ellipse">
            <a:avLst/>
          </a:prstGeom>
          <a:solidFill>
            <a:schemeClr val="accent5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flipH="1">
            <a:off x="10165616" y="1948471"/>
            <a:ext cx="228245" cy="2282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flipH="1" flipV="1">
            <a:off x="11601695" y="3183553"/>
            <a:ext cx="93232" cy="932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 flipV="1">
            <a:off x="11030633" y="2503366"/>
            <a:ext cx="93232" cy="932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55901" y="4479710"/>
            <a:ext cx="9144000" cy="1125464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55901" y="5746858"/>
            <a:ext cx="9144000" cy="53542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2033771" y="2129911"/>
            <a:ext cx="2702338" cy="2598178"/>
          </a:xfrm>
          <a:prstGeom prst="rect">
            <a:avLst/>
          </a:prstGeom>
          <a:noFill/>
          <a:ln w="6350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13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01</a:t>
            </a:r>
            <a:endParaRPr lang="zh-CN" altLang="en-US" sz="13800" dirty="0">
              <a:solidFill>
                <a:schemeClr val="bg1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16" name="图片 15" descr="D:\1稻壳模板\ppt\2016.4\小清新水彩花卉毕业答辩模板\未标题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1520">
            <a:off x="-374789" y="4618137"/>
            <a:ext cx="1503285" cy="2908132"/>
          </a:xfrm>
          <a:custGeom>
            <a:avLst/>
            <a:gdLst>
              <a:gd name="connsiteX0" fmla="*/ 1503285 w 1503285"/>
              <a:gd name="connsiteY0" fmla="*/ 0 h 2908132"/>
              <a:gd name="connsiteX1" fmla="*/ 1503285 w 1503285"/>
              <a:gd name="connsiteY1" fmla="*/ 2908132 h 2908132"/>
              <a:gd name="connsiteX2" fmla="*/ 0 w 1503285"/>
              <a:gd name="connsiteY2" fmla="*/ 1895120 h 2908132"/>
              <a:gd name="connsiteX3" fmla="*/ 1277056 w 1503285"/>
              <a:gd name="connsiteY3" fmla="*/ 0 h 290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3285" h="2908132">
                <a:moveTo>
                  <a:pt x="1503285" y="0"/>
                </a:moveTo>
                <a:lnTo>
                  <a:pt x="1503285" y="2908132"/>
                </a:lnTo>
                <a:lnTo>
                  <a:pt x="0" y="1895120"/>
                </a:lnTo>
                <a:lnTo>
                  <a:pt x="1277056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D:\1稻壳模板\ppt\2016.4\小清新水彩花卉毕业答辩模板\未标题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1251">
            <a:off x="10934633" y="-823293"/>
            <a:ext cx="1788285" cy="4043841"/>
          </a:xfrm>
          <a:custGeom>
            <a:avLst/>
            <a:gdLst>
              <a:gd name="connsiteX0" fmla="*/ 0 w 1788285"/>
              <a:gd name="connsiteY0" fmla="*/ 0 h 4043841"/>
              <a:gd name="connsiteX1" fmla="*/ 1788285 w 1788285"/>
              <a:gd name="connsiteY1" fmla="*/ 1175242 h 4043841"/>
              <a:gd name="connsiteX2" fmla="*/ 1788285 w 1788285"/>
              <a:gd name="connsiteY2" fmla="*/ 1322730 h 4043841"/>
              <a:gd name="connsiteX3" fmla="*/ 0 w 1788285"/>
              <a:gd name="connsiteY3" fmla="*/ 4043841 h 404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85" h="4043841">
                <a:moveTo>
                  <a:pt x="0" y="0"/>
                </a:moveTo>
                <a:lnTo>
                  <a:pt x="1788285" y="1175242"/>
                </a:lnTo>
                <a:lnTo>
                  <a:pt x="1788285" y="1322730"/>
                </a:lnTo>
                <a:lnTo>
                  <a:pt x="0" y="40438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370286" y="2129911"/>
            <a:ext cx="5326743" cy="155069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70286" y="3725181"/>
            <a:ext cx="5326743" cy="1002908"/>
          </a:xfrm>
        </p:spPr>
        <p:txBody>
          <a:bodyPr>
            <a:normAutofit/>
          </a:bodyPr>
          <a:lstStyle>
            <a:lvl1pPr marL="285750" indent="-285750" algn="l">
              <a:buFont typeface="Wingdings" panose="05000000000000000000" pitchFamily="2" charset="2"/>
              <a:buChar char="ü"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:\1稻壳模板\ppt\2016.4\小清新水彩花卉毕业答辩模板\小清新水彩花卉毕业答辩模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2040">
            <a:off x="10465121" y="-200349"/>
            <a:ext cx="2386147" cy="1507385"/>
          </a:xfrm>
          <a:custGeom>
            <a:avLst/>
            <a:gdLst>
              <a:gd name="connsiteX0" fmla="*/ 0 w 2386147"/>
              <a:gd name="connsiteY0" fmla="*/ 1507385 h 1507385"/>
              <a:gd name="connsiteX1" fmla="*/ 1041145 w 2386147"/>
              <a:gd name="connsiteY1" fmla="*/ 0 h 1507385"/>
              <a:gd name="connsiteX2" fmla="*/ 2386147 w 2386147"/>
              <a:gd name="connsiteY2" fmla="*/ 928986 h 1507385"/>
              <a:gd name="connsiteX3" fmla="*/ 2386146 w 2386147"/>
              <a:gd name="connsiteY3" fmla="*/ 1507385 h 15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147" h="1507385">
                <a:moveTo>
                  <a:pt x="0" y="1507385"/>
                </a:moveTo>
                <a:lnTo>
                  <a:pt x="1041145" y="0"/>
                </a:lnTo>
                <a:lnTo>
                  <a:pt x="2386147" y="928986"/>
                </a:lnTo>
                <a:lnTo>
                  <a:pt x="2386146" y="150738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 11"/>
          <p:cNvSpPr/>
          <p:nvPr/>
        </p:nvSpPr>
        <p:spPr>
          <a:xfrm>
            <a:off x="7556784" y="1219859"/>
            <a:ext cx="330428" cy="3304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448891" y="3838870"/>
            <a:ext cx="546214" cy="546214"/>
          </a:xfrm>
          <a:prstGeom prst="ellipse">
            <a:avLst/>
          </a:prstGeom>
          <a:solidFill>
            <a:schemeClr val="accent5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251892" y="2773851"/>
            <a:ext cx="546214" cy="5462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393892" y="2062594"/>
            <a:ext cx="394156" cy="3941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095764" y="3827069"/>
            <a:ext cx="432256" cy="4322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H="1">
            <a:off x="1426382" y="2922308"/>
            <a:ext cx="228245" cy="2282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flipH="1">
            <a:off x="699536" y="2410134"/>
            <a:ext cx="93232" cy="932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flipH="1">
            <a:off x="128474" y="3090321"/>
            <a:ext cx="93232" cy="93232"/>
          </a:xfrm>
          <a:prstGeom prst="ellipse">
            <a:avLst/>
          </a:prstGeom>
          <a:solidFill>
            <a:schemeClr val="accent5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flipH="1">
            <a:off x="10165616" y="1948471"/>
            <a:ext cx="228245" cy="22824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 flipV="1">
            <a:off x="11601695" y="3183553"/>
            <a:ext cx="93232" cy="932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H="1" flipV="1">
            <a:off x="11030633" y="2503366"/>
            <a:ext cx="93232" cy="932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标题 1"/>
          <p:cNvSpPr>
            <a:spLocks noGrp="1"/>
          </p:cNvSpPr>
          <p:nvPr>
            <p:ph type="ctrTitle"/>
          </p:nvPr>
        </p:nvSpPr>
        <p:spPr>
          <a:xfrm>
            <a:off x="1524000" y="4730079"/>
            <a:ext cx="9144000" cy="1456759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2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D:\1稻壳模板\ppt\2016.4\小清新水彩花卉毕业答辩模板\小清新水彩花卉毕业答辩模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3961">
            <a:off x="-596808" y="50132"/>
            <a:ext cx="1551222" cy="1499281"/>
          </a:xfrm>
          <a:custGeom>
            <a:avLst/>
            <a:gdLst>
              <a:gd name="connsiteX0" fmla="*/ 1106739 w 1551222"/>
              <a:gd name="connsiteY0" fmla="*/ 0 h 1499281"/>
              <a:gd name="connsiteX1" fmla="*/ 1551222 w 1551222"/>
              <a:gd name="connsiteY1" fmla="*/ 328108 h 1499281"/>
              <a:gd name="connsiteX2" fmla="*/ 1551222 w 1551222"/>
              <a:gd name="connsiteY2" fmla="*/ 1499281 h 1499281"/>
              <a:gd name="connsiteX3" fmla="*/ 0 w 1551222"/>
              <a:gd name="connsiteY3" fmla="*/ 1499281 h 149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1222" h="1499281">
                <a:moveTo>
                  <a:pt x="1106739" y="0"/>
                </a:moveTo>
                <a:lnTo>
                  <a:pt x="1551222" y="328108"/>
                </a:lnTo>
                <a:lnTo>
                  <a:pt x="1551222" y="1499281"/>
                </a:lnTo>
                <a:lnTo>
                  <a:pt x="0" y="14992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descr="D:\1稻壳模板\ppt\2016.4\小清新水彩花卉毕业答辩模板\小清新水彩花卉毕业答辩模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7373">
            <a:off x="9282534" y="3266080"/>
            <a:ext cx="5730425" cy="1745734"/>
          </a:xfrm>
          <a:custGeom>
            <a:avLst/>
            <a:gdLst>
              <a:gd name="connsiteX0" fmla="*/ 0 w 5730425"/>
              <a:gd name="connsiteY0" fmla="*/ 1745734 h 1745734"/>
              <a:gd name="connsiteX1" fmla="*/ 5440734 w 5730425"/>
              <a:gd name="connsiteY1" fmla="*/ 0 h 1745734"/>
              <a:gd name="connsiteX2" fmla="*/ 5730425 w 5730425"/>
              <a:gd name="connsiteY2" fmla="*/ 902850 h 1745734"/>
              <a:gd name="connsiteX3" fmla="*/ 5730425 w 5730425"/>
              <a:gd name="connsiteY3" fmla="*/ 1745734 h 174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0425" h="1745734">
                <a:moveTo>
                  <a:pt x="0" y="1745734"/>
                </a:moveTo>
                <a:lnTo>
                  <a:pt x="5440734" y="0"/>
                </a:lnTo>
                <a:lnTo>
                  <a:pt x="5730425" y="902850"/>
                </a:lnTo>
                <a:lnTo>
                  <a:pt x="5730425" y="1745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tags" Target="../tags/tag3.xml"/><Relationship Id="rId14" Type="http://schemas.openxmlformats.org/officeDocument/2006/relationships/tags" Target="../tags/tag2.xml"/><Relationship Id="rId13" Type="http://schemas.openxmlformats.org/officeDocument/2006/relationships/tags" Target="../tags/tag1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5">
                  <a:alpha val="90000"/>
                </a:schemeClr>
              </a:gs>
              <a:gs pos="0">
                <a:schemeClr val="accent5">
                  <a:alpha val="90000"/>
                </a:schemeClr>
              </a:gs>
              <a:gs pos="23000">
                <a:schemeClr val="accent5">
                  <a:alpha val="90000"/>
                </a:schemeClr>
              </a:gs>
              <a:gs pos="58242">
                <a:schemeClr val="accent5">
                  <a:alpha val="95000"/>
                </a:schemeClr>
              </a:gs>
              <a:gs pos="97253">
                <a:schemeClr val="accent5">
                  <a:alpha val="97000"/>
                </a:schemeClr>
              </a:gs>
              <a:gs pos="89011">
                <a:schemeClr val="accent5">
                  <a:alpha val="96000"/>
                </a:schemeClr>
              </a:gs>
              <a:gs pos="79000">
                <a:schemeClr val="accent5">
                  <a:alpha val="95000"/>
                </a:schemeClr>
              </a:gs>
              <a:gs pos="69000">
                <a:schemeClr val="accent5">
                  <a:alpha val="94000"/>
                </a:schemeClr>
              </a:gs>
              <a:gs pos="47000">
                <a:schemeClr val="accent5">
                  <a:alpha val="92000"/>
                </a:schemeClr>
              </a:gs>
              <a:gs pos="35000">
                <a:schemeClr val="accent5">
                  <a:alpha val="9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 Light" panose="020B0502040204020203" charset="-122"/>
              <a:ea typeface="锐字工房云字库细圆GBK" panose="02010604000000000000" pitchFamily="2" charset="-122"/>
              <a:sym typeface="微软雅黑 Light" panose="020B0502040204020203" charset="-122"/>
            </a:endParaRP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image" Target="../media/image6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themeOverride" Target="../theme/themeOverride1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0.xml"/><Relationship Id="rId5" Type="http://schemas.openxmlformats.org/officeDocument/2006/relationships/image" Target="../media/image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5.xml"/><Relationship Id="rId1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6.xml"/><Relationship Id="rId1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5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6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0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3" Type="http://schemas.openxmlformats.org/officeDocument/2006/relationships/slide" Target="slide6.xml"/><Relationship Id="rId2" Type="http://schemas.openxmlformats.org/officeDocument/2006/relationships/slide" Target="slide9.xml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1.xml"/><Relationship Id="rId1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2.xml"/><Relationship Id="rId1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3.xml"/><Relationship Id="rId1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>
            <p:custDataLst>
              <p:tags r:id="rId1"/>
            </p:custDataLst>
          </p:nvPr>
        </p:nvSpPr>
        <p:spPr>
          <a:xfrm>
            <a:off x="848305" y="1512342"/>
            <a:ext cx="1440000" cy="144000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千</a:t>
            </a:r>
            <a:endParaRPr lang="zh-CN" altLang="zh-CN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2855595" y="1273810"/>
            <a:ext cx="1793875" cy="1917065"/>
          </a:xfrm>
          <a:prstGeom prst="ellipse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仿宋" panose="02010609060101010101" charset="-122"/>
                <a:ea typeface="仿宋" panose="02010609060101010101" charset="-122"/>
                <a:sym typeface="+mn-ea"/>
              </a:rPr>
              <a:t>姿</a:t>
            </a:r>
            <a:endParaRPr lang="zh-CN" altLang="en-US" sz="15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4747260" y="1610360"/>
            <a:ext cx="1036955" cy="1372235"/>
          </a:xfrm>
          <a:prstGeom prst="ellipse">
            <a:avLst/>
          </a:prstGeom>
          <a:solidFill>
            <a:schemeClr val="accent4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百</a:t>
            </a:r>
            <a:endParaRPr lang="en-US" altLang="zh-CN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294130" y="2879725"/>
            <a:ext cx="9604375" cy="146685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“读写联动”课</a:t>
            </a:r>
            <a:endParaRPr lang="zh-CN" altLang="en-US" sz="44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125968" y="5062328"/>
            <a:ext cx="9144000" cy="535428"/>
          </a:xfrm>
        </p:spPr>
        <p:txBody>
          <a:bodyPr>
            <a:normAutofit fontScale="87500" lnSpcReduction="10000"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城阳区白沙湾学校 吴倩倩</a:t>
            </a:r>
            <a:endParaRPr lang="en-US" altLang="zh-CN" sz="40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椭圆 2"/>
          <p:cNvSpPr/>
          <p:nvPr>
            <p:custDataLst>
              <p:tags r:id="rId6"/>
            </p:custDataLst>
          </p:nvPr>
        </p:nvSpPr>
        <p:spPr>
          <a:xfrm>
            <a:off x="5784050" y="1469193"/>
            <a:ext cx="1440000" cy="144000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态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>
            <p:custDataLst>
              <p:tags r:id="rId7"/>
            </p:custDataLst>
          </p:nvPr>
        </p:nvSpPr>
        <p:spPr>
          <a:xfrm>
            <a:off x="7224688" y="1469193"/>
            <a:ext cx="1440000" cy="1440000"/>
          </a:xfrm>
          <a:prstGeom prst="ellipse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话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椭圆 14"/>
          <p:cNvSpPr/>
          <p:nvPr>
            <p:custDataLst>
              <p:tags r:id="rId8"/>
            </p:custDataLst>
          </p:nvPr>
        </p:nvSpPr>
        <p:spPr>
          <a:xfrm>
            <a:off x="1831340" y="1585595"/>
            <a:ext cx="1024255" cy="1294130"/>
          </a:xfrm>
          <a:prstGeom prst="ellipse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8664691" y="1469193"/>
            <a:ext cx="1440000" cy="1440000"/>
          </a:xfrm>
          <a:prstGeom prst="ellipse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妈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椭圆 18"/>
          <p:cNvSpPr/>
          <p:nvPr>
            <p:custDataLst>
              <p:tags r:id="rId10"/>
            </p:custDataLst>
          </p:nvPr>
        </p:nvSpPr>
        <p:spPr>
          <a:xfrm>
            <a:off x="10104693" y="1396168"/>
            <a:ext cx="1440000" cy="1440000"/>
          </a:xfrm>
          <a:prstGeom prst="ellipse">
            <a:avLst/>
          </a:prstGeom>
          <a:solidFill>
            <a:schemeClr val="accent4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妈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天下的妈妈都是一样的-56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66043" y="6121400"/>
            <a:ext cx="609600" cy="6096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>
            <p:custDataLst>
              <p:tags r:id="rId1"/>
            </p:custDataLst>
          </p:nvPr>
        </p:nvSpPr>
        <p:spPr>
          <a:xfrm>
            <a:off x="2742400" y="1521263"/>
            <a:ext cx="1440000" cy="144000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话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4977968" y="1521263"/>
            <a:ext cx="1440000" cy="1440000"/>
          </a:xfrm>
          <a:prstGeom prst="ellipse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妈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7043536" y="1521263"/>
            <a:ext cx="1440000" cy="1440000"/>
          </a:xfrm>
          <a:prstGeom prst="ellipse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妈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7357" y="2542540"/>
            <a:ext cx="1129728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32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6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你的妈妈有什么不一样的呢？</a:t>
            </a:r>
            <a:endParaRPr lang="zh-CN" altLang="en-US" sz="60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>
        <p14:reveal/>
      </p:transition>
    </mc:Choice>
    <mc:Fallback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22910" y="1780540"/>
            <a:ext cx="11501120" cy="18135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zh-CN" sz="36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请你根据妈妈的特点，学习作者的写作手法，写一个“我妈说”的镜头，用时六分钟</a:t>
            </a:r>
            <a:r>
              <a:rPr lang="zh-CN" altLang="en-US" sz="36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6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20000"/>
              </a:lnSpc>
            </a:pPr>
            <a:endParaRPr lang="zh-CN" altLang="en-US" sz="36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sz="36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22910" y="743585"/>
            <a:ext cx="3677285" cy="10369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>
                <a:solidFill>
                  <a:schemeClr val="accent4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学习任务二</a:t>
            </a:r>
            <a:endParaRPr lang="zh-CN" altLang="en-US" sz="4800" b="1" dirty="0">
              <a:solidFill>
                <a:schemeClr val="accent4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背景音乐-橘色温度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6400" y="62484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>
            <p:custDataLst>
              <p:tags r:id="rId1"/>
            </p:custDataLst>
          </p:nvPr>
        </p:nvSpPr>
        <p:spPr>
          <a:xfrm>
            <a:off x="151600" y="0"/>
            <a:ext cx="1440000" cy="144000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推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椭圆 21"/>
          <p:cNvSpPr/>
          <p:nvPr>
            <p:custDataLst>
              <p:tags r:id="rId2"/>
            </p:custDataLst>
          </p:nvPr>
        </p:nvSpPr>
        <p:spPr>
          <a:xfrm>
            <a:off x="151600" y="1622863"/>
            <a:ext cx="1440000" cy="1440000"/>
          </a:xfrm>
          <a:prstGeom prst="ellipse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荐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椭圆 40"/>
          <p:cNvSpPr/>
          <p:nvPr>
            <p:custDataLst>
              <p:tags r:id="rId3"/>
            </p:custDataLst>
          </p:nvPr>
        </p:nvSpPr>
        <p:spPr>
          <a:xfrm>
            <a:off x="151600" y="3443863"/>
            <a:ext cx="1440000" cy="1440000"/>
          </a:xfrm>
          <a:prstGeom prst="ellipse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阅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椭圆 41"/>
          <p:cNvSpPr/>
          <p:nvPr>
            <p:custDataLst>
              <p:tags r:id="rId4"/>
            </p:custDataLst>
          </p:nvPr>
        </p:nvSpPr>
        <p:spPr>
          <a:xfrm>
            <a:off x="151600" y="5418000"/>
            <a:ext cx="1440000" cy="1440000"/>
          </a:xfrm>
          <a:prstGeom prst="ellipse">
            <a:avLst/>
          </a:prstGeom>
          <a:solidFill>
            <a:schemeClr val="accent4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微软雅黑" panose="020B0503020204020204" charset="-122"/>
                <a:ea typeface="微软雅黑" panose="020B0503020204020204" charset="-122"/>
              </a:rPr>
              <a:t>读</a:t>
            </a:r>
            <a:endParaRPr lang="zh-CN" altLang="en-US" sz="8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41" grpId="0" bldLvl="0" animBg="1"/>
      <p:bldP spid="4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1020" y="120015"/>
            <a:ext cx="1112837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突然，听见女妈大声嘶喊：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侠女老妈战斗力爆表，头发全部立正站好，以迅雷不及掩耳之速    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楼下。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睡眼惺忪的我跟老爸，缓缓    阳台一窥究竟。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只见侠女老妈以极快的速度，    马路，根本不理会路上来往的车辆，到达对街，朝一名男子急速    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我和老爸异口同声地大叫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侠女老妈使出绝招无影手，男子根本反应不及。只见侠女倏地    男子的宝库 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---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他的裤子口袋。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里面果然有钱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五千块。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我跟老爸异口同声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侠女老妈收了三干块，对着男子说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        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其他两干块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给他，便没有多说，    往家里头走。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男子被震住了，愣愕地站在那里    钞票。侠女老妈突然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en-US" altLang="zh-CN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2407451" y="2481710"/>
            <a:ext cx="5016500" cy="618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事例</a:t>
            </a:r>
            <a:r>
              <a:rPr lang="en-US" altLang="zh-CN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：生活清苦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2612578" y="3757800"/>
            <a:ext cx="5225097" cy="702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事例</a:t>
            </a:r>
            <a:r>
              <a:rPr lang="en-US" altLang="zh-CN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：潜心学画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091068" y="6268403"/>
            <a:ext cx="1100932" cy="59947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  <a:hlinkClick r:id="rId1" action="ppaction://hlinksldjump"/>
              </a:rPr>
              <a:t>返回</a:t>
            </a:r>
            <a:endParaRPr lang="zh-CN" altLang="en-US" sz="2000" b="1" dirty="0">
              <a:solidFill>
                <a:schemeClr val="tx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对话气泡: 椭圆形 5"/>
          <p:cNvSpPr/>
          <p:nvPr/>
        </p:nvSpPr>
        <p:spPr>
          <a:xfrm rot="322862">
            <a:off x="12652525" y="5599102"/>
            <a:ext cx="2315845" cy="96075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</a:rPr>
              <a:t>动作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</a:rPr>
              <a:t>描写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75935" y="193040"/>
            <a:ext cx="6156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“超级！超级！超级赛亚人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!”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760345" y="629285"/>
            <a:ext cx="5138749" cy="448945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260850" y="1101090"/>
            <a:ext cx="261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外貌描写</a:t>
            </a:r>
            <a:endParaRPr lang="zh-CN" altLang="en-US" sz="28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1020" y="996950"/>
            <a:ext cx="2614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奔往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12435" y="1437005"/>
            <a:ext cx="1249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走到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51855" y="1897380"/>
            <a:ext cx="923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冲过</a:t>
            </a:r>
            <a:endParaRPr lang="zh-CN" altLang="en-US" sz="2800"/>
          </a:p>
        </p:txBody>
      </p:sp>
      <p:sp>
        <p:nvSpPr>
          <p:cNvPr id="17" name="文本框 16"/>
          <p:cNvSpPr txBox="1"/>
          <p:nvPr/>
        </p:nvSpPr>
        <p:spPr>
          <a:xfrm>
            <a:off x="5951855" y="2301875"/>
            <a:ext cx="923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奔去</a:t>
            </a:r>
            <a:endParaRPr lang="zh-CN" altLang="en-US" sz="2800"/>
          </a:p>
        </p:txBody>
      </p:sp>
      <p:sp>
        <p:nvSpPr>
          <p:cNvPr id="18" name="文本框 17"/>
          <p:cNvSpPr txBox="1"/>
          <p:nvPr/>
        </p:nvSpPr>
        <p:spPr>
          <a:xfrm>
            <a:off x="5512435" y="2713355"/>
            <a:ext cx="6156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他死定了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!”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91941" y="3167062"/>
            <a:ext cx="1249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伸入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84650" y="4460240"/>
            <a:ext cx="6156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谢天谢地。”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38290" y="4878705"/>
            <a:ext cx="2346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这是我的。”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713720" y="4878705"/>
            <a:ext cx="1249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丢还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53485" y="5318125"/>
            <a:ext cx="1249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转头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564890" y="5716905"/>
            <a:ext cx="1132840" cy="448945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253480" y="5716905"/>
            <a:ext cx="1249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拿着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341610" y="5746750"/>
            <a:ext cx="1249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回头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9450" y="6144260"/>
            <a:ext cx="690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老娘是读社会大学的，你去打听下。”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bldLvl="0" animBg="1"/>
      <p:bldP spid="6" grpId="1"/>
      <p:bldP spid="4" grpId="0"/>
      <p:bldP spid="10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bldLvl="0" animBg="1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9450" y="233680"/>
            <a:ext cx="9881597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“噢，是你，很对不起，我不小心把你汽车的反光镜碰坏了。”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“没有关系，已经换上了。我打电话是向你表示感谢的。”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“不，是我要向你表示歉意。请把购货单据寄过来，好让我把钱寄给你。”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“不用了。你在无人知晓的情况下，主动给我留下字条，使我很感动！”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6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“不，这是应该的，这笔费用应由我来支付”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“不，人与人之间还有比金钱更重要的东西，你给我留下了诚实和信任，这比金钱更重要。我再一次谢谢你！”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对话气泡: 椭圆形 5"/>
          <p:cNvSpPr/>
          <p:nvPr/>
        </p:nvSpPr>
        <p:spPr>
          <a:xfrm rot="322862">
            <a:off x="10036810" y="51435"/>
            <a:ext cx="2315845" cy="96075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</a:rPr>
              <a:t>语言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</a:rPr>
              <a:t>描写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3500" y="431800"/>
            <a:ext cx="501650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89025" y="2967990"/>
            <a:ext cx="11404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endParaRPr lang="zh-CN" altLang="en-US" sz="36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33100" y="5867400"/>
            <a:ext cx="72390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10727136" y="5877530"/>
            <a:ext cx="1100932" cy="59947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  <a:hlinkClick r:id="rId1" action="ppaction://hlinksldjump"/>
              </a:rPr>
              <a:t>返回</a:t>
            </a:r>
            <a:endParaRPr lang="zh-CN" altLang="en-US" sz="2000" b="1" dirty="0">
              <a:solidFill>
                <a:schemeClr val="tx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592"/>
            <a:ext cx="344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</a:rPr>
              <a:t>充满歉意地说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9375" y="1185217"/>
            <a:ext cx="2663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心平气和地说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8900" y="2232630"/>
            <a:ext cx="266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不容拒绝地说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9375" y="333373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万分感动地说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8900" y="4521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坚定地说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9375" y="504442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感慨万千地说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9" grpId="0"/>
      <p:bldP spid="4" grpId="0"/>
      <p:bldP spid="5" grpId="0"/>
      <p:bldP spid="7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4"/>
          <p:cNvSpPr txBox="1"/>
          <p:nvPr/>
        </p:nvSpPr>
        <p:spPr>
          <a:xfrm>
            <a:off x="564831" y="4399840"/>
            <a:ext cx="11315700" cy="4050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0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课文讲述了年轻画师</a:t>
            </a:r>
            <a:r>
              <a:rPr lang="en-US" altLang="zh-CN" sz="2800" b="1" dirty="0">
                <a:solidFill>
                  <a:srgbClr val="5B9BD5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(</a:t>
            </a:r>
            <a:r>
              <a:rPr lang="zh-CN" altLang="en-US" sz="2800" b="1" dirty="0">
                <a:solidFill>
                  <a:srgbClr val="5B9BD5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起因）</a:t>
            </a:r>
            <a:r>
              <a:rPr lang="en-US" altLang="zh-CN" sz="40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，励志</a:t>
            </a:r>
            <a:r>
              <a:rPr lang="zh-CN" altLang="en-US" sz="2800" b="1" dirty="0">
                <a:solidFill>
                  <a:srgbClr val="5B9BD5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（经过） </a:t>
            </a:r>
            <a:r>
              <a:rPr lang="en-US" altLang="zh-CN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______</a:t>
            </a:r>
            <a:r>
              <a:rPr lang="zh-CN" altLang="en-US" sz="40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40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r>
              <a:rPr lang="zh-CN" altLang="en-US" sz="2800" b="1" dirty="0">
                <a:solidFill>
                  <a:srgbClr val="5B9BD5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（结果）</a:t>
            </a:r>
            <a:r>
              <a:rPr lang="en-US" altLang="zh-CN" sz="40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en-US" altLang="zh-CN" sz="40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en-US" altLang="zh-CN" sz="40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en-US" altLang="zh-CN" sz="40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的故事</a:t>
            </a:r>
            <a:r>
              <a:rPr lang="zh-CN" altLang="en-US" sz="40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，赞扬了徐悲鸿</a:t>
            </a:r>
            <a:r>
              <a:rPr lang="en-US" altLang="zh-CN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________</a:t>
            </a:r>
            <a:r>
              <a:rPr lang="zh-CN" altLang="en-US" sz="4000" b="1" dirty="0">
                <a:solidFill>
                  <a:schemeClr val="accent6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的可贵精神。</a:t>
            </a:r>
            <a:endParaRPr lang="zh-CN" altLang="en-US" sz="4000" b="1" dirty="0">
              <a:solidFill>
                <a:schemeClr val="accent6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07091" y="3255302"/>
            <a:ext cx="563118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accent6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《徐悲鸿励志学画》</a:t>
            </a:r>
            <a:endParaRPr lang="zh-CN" altLang="en-US" sz="4800" b="1" dirty="0">
              <a:solidFill>
                <a:schemeClr val="accent6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7667" y="829062"/>
            <a:ext cx="111474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课文讲述了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起因）</a:t>
            </a:r>
            <a:r>
              <a:rPr lang="en-US" altLang="zh-CN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__________________</a:t>
            </a:r>
            <a:r>
              <a:rPr lang="en-US" altLang="zh-CN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</a:t>
            </a:r>
            <a:r>
              <a:rPr lang="en-US" altLang="zh-CN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</a:t>
            </a:r>
            <a:r>
              <a:rPr lang="zh-CN" altLang="en-US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，主动</a:t>
            </a:r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（经过）</a:t>
            </a:r>
            <a:r>
              <a:rPr lang="en-US" altLang="zh-CN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________________</a:t>
            </a:r>
            <a:r>
              <a:rPr lang="zh-CN" altLang="en-US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，双方通过电话使得事情完美解决</a:t>
            </a:r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（结果），</a:t>
            </a:r>
            <a:r>
              <a:rPr lang="zh-CN" altLang="en-US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说明了 </a:t>
            </a:r>
            <a:r>
              <a:rPr lang="en-US" altLang="zh-CN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______</a:t>
            </a:r>
            <a:r>
              <a:rPr lang="zh-CN" altLang="en-US" sz="40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比金钱更重要的道理。</a:t>
            </a:r>
            <a:endParaRPr lang="zh-CN" altLang="en-US" sz="4000" b="1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45790" y="-13789"/>
            <a:ext cx="5369560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800" b="1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诚实与信任</a:t>
            </a:r>
            <a:r>
              <a:rPr lang="en-US" altLang="zh-CN" sz="4800" b="1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4800" b="1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21019" y="3861231"/>
            <a:ext cx="4559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徐悲鸿法国留学时，为回击外国学生的嘲笑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47671" y="4970790"/>
            <a:ext cx="1827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勤奋学画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40880" y="5011368"/>
            <a:ext cx="483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优异的成绩为中国人争光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63883" y="5554355"/>
            <a:ext cx="2428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勤学苦练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75201" y="566162"/>
            <a:ext cx="6633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“我”深夜驱车回家，不小心撞碎路边小红车的反光镜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04487" y="1655188"/>
            <a:ext cx="488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留下有自己信息的纸条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36446" y="2225177"/>
            <a:ext cx="225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诚实和信任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1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0"/>
            <a:ext cx="6858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内容占位符 6"/>
          <p:cNvGraphicFramePr>
            <a:graphicFrameLocks noGrp="1"/>
          </p:cNvGraphicFramePr>
          <p:nvPr>
            <p:ph idx="1"/>
          </p:nvPr>
        </p:nvGraphicFramePr>
        <p:xfrm>
          <a:off x="520700" y="2793365"/>
          <a:ext cx="10341610" cy="3844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865"/>
                <a:gridCol w="2315210"/>
                <a:gridCol w="2521585"/>
                <a:gridCol w="2520950"/>
              </a:tblGrid>
              <a:tr h="9144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0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课题</a:t>
                      </a:r>
                      <a:endParaRPr lang="zh-CN" altLang="en-US" sz="40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“我”眼中的妈妈</a:t>
                      </a:r>
                      <a:endParaRPr lang="zh-CN" altLang="en-US" sz="32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我感兴趣的事</a:t>
                      </a:r>
                      <a:endParaRPr lang="zh-CN" altLang="en-US" sz="32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“我”的写作密码</a:t>
                      </a:r>
                      <a:endParaRPr lang="zh-CN" altLang="en-US" sz="32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1214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《不会写就自己编》</a:t>
                      </a:r>
                      <a:endParaRPr lang="zh-CN" alt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《皮绷紧一点》</a:t>
                      </a:r>
                      <a:endParaRPr lang="zh-CN" alt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711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《我读社会大学》</a:t>
                      </a:r>
                      <a:endParaRPr lang="zh-CN" alt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64490" y="351155"/>
            <a:ext cx="11098530" cy="2442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3600" b="1" dirty="0">
                <a:solidFill>
                  <a:schemeClr val="accent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学习任务一：组长分工，交流合作，完成导学单。</a:t>
            </a:r>
            <a:endParaRPr lang="zh-CN" altLang="en-US" sz="3600" b="1" dirty="0">
              <a:solidFill>
                <a:schemeClr val="accent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A.“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形象大使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：发现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眼中的妈妈形象，找出相应的词、句。</a:t>
            </a:r>
            <a:endParaRPr lang="zh-CN" altLang="zh-CN" sz="2800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B.“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事件侦查员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：通过跳读的方法，概括文章中让你感兴趣的事。</a:t>
            </a:r>
            <a:endParaRPr lang="en-US" altLang="zh-CN" sz="2800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C.“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写作爆破员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”: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寻找文章中精妙写法的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爆破点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，通过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爆破</a:t>
            </a:r>
            <a:r>
              <a:rPr lang="en-US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zh-CN" sz="2800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，解密作家的写作秘诀。</a:t>
            </a:r>
            <a:endParaRPr lang="zh-CN" altLang="zh-CN" sz="2800" dirty="0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/>
        </p:nvGraphicFramePr>
        <p:xfrm>
          <a:off x="325120" y="767546"/>
          <a:ext cx="11790680" cy="3507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705"/>
                <a:gridCol w="2581275"/>
                <a:gridCol w="2578100"/>
                <a:gridCol w="3530600"/>
              </a:tblGrid>
              <a:tr h="116572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课题</a:t>
                      </a:r>
                      <a:endParaRPr lang="zh-CN" altLang="en-US" sz="32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“我”眼中的妈妈</a:t>
                      </a:r>
                      <a:endParaRPr lang="zh-CN" altLang="en-US" sz="32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我感兴趣的事</a:t>
                      </a:r>
                      <a:endParaRPr lang="zh-CN" altLang="en-US" sz="32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“我”的写作密码</a:t>
                      </a:r>
                      <a:endParaRPr lang="zh-CN" altLang="en-US" sz="32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0302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《不会写就自己编》</a:t>
                      </a: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3110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8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皮绷紧一点</a:t>
                      </a:r>
                      <a:r>
                        <a:rPr lang="zh-CN" altLang="en-US" sz="28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</a:t>
                      </a: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endParaRPr lang="en-US" altLang="zh-CN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3390" y="-102871"/>
            <a:ext cx="3677285" cy="10369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accent4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学习任务一</a:t>
            </a:r>
            <a:endParaRPr lang="zh-CN" altLang="en-US" dirty="0">
              <a:solidFill>
                <a:schemeClr val="accent4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401320" y="4213861"/>
          <a:ext cx="11790680" cy="1247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6580"/>
                <a:gridCol w="2549527"/>
                <a:gridCol w="2593973"/>
                <a:gridCol w="3530600"/>
              </a:tblGrid>
              <a:tr h="124757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28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《我读社会大学》</a:t>
                      </a:r>
                      <a:endParaRPr lang="zh-CN" altLang="en-US" sz="2800" b="1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baseline="0" dirty="0">
                        <a:solidFill>
                          <a:schemeClr val="accent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baseline="0" dirty="0">
                        <a:solidFill>
                          <a:schemeClr val="accent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 baseline="0" dirty="0">
                        <a:solidFill>
                          <a:schemeClr val="accent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11810" y="5662474"/>
            <a:ext cx="1122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202020"/>
                </a:solidFill>
              </a:rPr>
              <a:t>      </a:t>
            </a:r>
            <a:r>
              <a:rPr lang="zh-CN" altLang="zh-CN" sz="2400" dirty="0">
                <a:solidFill>
                  <a:srgbClr val="202020"/>
                </a:solidFill>
              </a:rPr>
              <a:t>下面由我们小组向大家汇报。《</a:t>
            </a:r>
            <a:r>
              <a:rPr lang="en-US" altLang="zh-CN" sz="2400" dirty="0">
                <a:solidFill>
                  <a:srgbClr val="202020"/>
                </a:solidFill>
              </a:rPr>
              <a:t> ** ** </a:t>
            </a:r>
            <a:r>
              <a:rPr lang="zh-CN" altLang="zh-CN" sz="2400" dirty="0">
                <a:solidFill>
                  <a:srgbClr val="202020"/>
                </a:solidFill>
              </a:rPr>
              <a:t>》中作者眼中的</a:t>
            </a:r>
            <a:r>
              <a:rPr lang="zh-CN" altLang="zh-CN" sz="2400" dirty="0">
                <a:solidFill>
                  <a:srgbClr val="202020"/>
                </a:solidFill>
                <a:hlinkClick r:id="rId2" action="ppaction://hlinksldjump"/>
              </a:rPr>
              <a:t>妈妈</a:t>
            </a:r>
            <a:r>
              <a:rPr lang="zh-CN" altLang="zh-CN" sz="2400" dirty="0">
                <a:solidFill>
                  <a:srgbClr val="202020"/>
                </a:solidFill>
              </a:rPr>
              <a:t>形象</a:t>
            </a:r>
            <a:r>
              <a:rPr lang="zh-CN" altLang="en-US" sz="2400" dirty="0">
                <a:solidFill>
                  <a:srgbClr val="202020"/>
                </a:solidFill>
              </a:rPr>
              <a:t>是** </a:t>
            </a:r>
            <a:r>
              <a:rPr lang="zh-CN" altLang="zh-CN" sz="2400" dirty="0">
                <a:solidFill>
                  <a:srgbClr val="202020"/>
                </a:solidFill>
              </a:rPr>
              <a:t>，</a:t>
            </a:r>
            <a:r>
              <a:rPr lang="zh-CN" altLang="en-US" sz="2400" dirty="0">
                <a:solidFill>
                  <a:srgbClr val="202020"/>
                </a:solidFill>
              </a:rPr>
              <a:t>首先</a:t>
            </a:r>
            <a:r>
              <a:rPr lang="zh-CN" altLang="zh-CN" sz="2400" dirty="0">
                <a:solidFill>
                  <a:srgbClr val="202020"/>
                </a:solidFill>
              </a:rPr>
              <a:t>请</a:t>
            </a:r>
            <a:r>
              <a:rPr lang="en-US" altLang="zh-CN" sz="2400" dirty="0">
                <a:solidFill>
                  <a:srgbClr val="202020"/>
                </a:solidFill>
              </a:rPr>
              <a:t>**</a:t>
            </a:r>
            <a:r>
              <a:rPr lang="zh-CN" altLang="zh-CN" sz="2400" dirty="0">
                <a:solidFill>
                  <a:srgbClr val="202020"/>
                </a:solidFill>
              </a:rPr>
              <a:t>同学汇报文中的</a:t>
            </a:r>
            <a:r>
              <a:rPr lang="zh-CN" altLang="en-US" sz="2400" dirty="0">
                <a:solidFill>
                  <a:srgbClr val="202020"/>
                </a:solidFill>
              </a:rPr>
              <a:t>我们感兴趣的事</a:t>
            </a:r>
            <a:r>
              <a:rPr lang="zh-CN" altLang="zh-CN" sz="2400" dirty="0">
                <a:solidFill>
                  <a:srgbClr val="202020"/>
                </a:solidFill>
              </a:rPr>
              <a:t>，</a:t>
            </a:r>
            <a:r>
              <a:rPr lang="zh-CN" altLang="en-US" sz="2400" dirty="0">
                <a:solidFill>
                  <a:srgbClr val="202020"/>
                </a:solidFill>
              </a:rPr>
              <a:t>再</a:t>
            </a:r>
            <a:r>
              <a:rPr lang="zh-CN" altLang="zh-CN" sz="2400" dirty="0">
                <a:solidFill>
                  <a:srgbClr val="202020"/>
                </a:solidFill>
              </a:rPr>
              <a:t>请</a:t>
            </a:r>
            <a:r>
              <a:rPr lang="en-US" altLang="zh-CN" sz="2400" dirty="0">
                <a:solidFill>
                  <a:srgbClr val="202020"/>
                </a:solidFill>
              </a:rPr>
              <a:t>**</a:t>
            </a:r>
            <a:r>
              <a:rPr lang="zh-CN" altLang="zh-CN" sz="2400" dirty="0">
                <a:solidFill>
                  <a:srgbClr val="202020"/>
                </a:solidFill>
              </a:rPr>
              <a:t>同学</a:t>
            </a:r>
            <a:r>
              <a:rPr lang="zh-CN" altLang="en-US" sz="2400" dirty="0">
                <a:solidFill>
                  <a:srgbClr val="202020"/>
                </a:solidFill>
              </a:rPr>
              <a:t>破解</a:t>
            </a:r>
            <a:r>
              <a:rPr lang="zh-CN" altLang="zh-CN" sz="2400" dirty="0">
                <a:solidFill>
                  <a:srgbClr val="202020"/>
                </a:solidFill>
              </a:rPr>
              <a:t>作者的写作</a:t>
            </a:r>
            <a:r>
              <a:rPr lang="zh-CN" altLang="en-US" sz="2400" dirty="0">
                <a:solidFill>
                  <a:srgbClr val="202020"/>
                </a:solidFill>
              </a:rPr>
              <a:t>密码</a:t>
            </a:r>
            <a:r>
              <a:rPr lang="zh-CN" altLang="zh-CN" sz="2400" dirty="0">
                <a:solidFill>
                  <a:srgbClr val="202020"/>
                </a:solidFill>
              </a:rPr>
              <a:t>，我们小组的汇报到此结束，欢迎下一个小组继续汇报。</a:t>
            </a:r>
            <a:endParaRPr lang="zh-CN" altLang="zh-CN" sz="2400" dirty="0">
              <a:solidFill>
                <a:srgbClr val="20202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59175" y="2179022"/>
            <a:ext cx="234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见不得孩子哭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25210" y="2179022"/>
            <a:ext cx="234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日记随便写写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23300" y="1963578"/>
            <a:ext cx="349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动作描写、语言描写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神态描写、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3" action="ppaction://hlinksldjump"/>
              </a:rPr>
              <a:t>心理描写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68701" y="2921393"/>
            <a:ext cx="2346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“慈母”</a:t>
            </a:r>
            <a:endParaRPr lang="en-US" altLang="zh-CN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“挥藤条高手”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01092" y="2921393"/>
            <a:ext cx="2346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违背约定，</a:t>
            </a:r>
            <a:endParaRPr lang="en-US" altLang="zh-CN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提屁股来见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23300" y="2937248"/>
            <a:ext cx="349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动作描写、语言描写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4" action="ppaction://hlinksldjump"/>
              </a:rPr>
              <a:t>神态描写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69029" y="4336669"/>
            <a:ext cx="234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“侠女”</a:t>
            </a:r>
            <a:endParaRPr lang="en-US" altLang="zh-CN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76648" y="4306305"/>
            <a:ext cx="2346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帮助“可怜”男子</a:t>
            </a:r>
            <a:endParaRPr lang="en-US" altLang="zh-CN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30615" y="4237833"/>
            <a:ext cx="349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动作描写、语言描写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神态描写、心理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5" action="ppaction://hlinksldjump"/>
              </a:rPr>
              <a:t>描写</a:t>
            </a:r>
            <a:endParaRPr lang="en-US" altLang="zh-CN" sz="28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89690" y="6488668"/>
            <a:ext cx="73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linkClick r:id="rId2" action="ppaction://hlinksldjump"/>
              </a:rPr>
              <a:t>返回</a:t>
            </a:r>
            <a:endParaRPr lang="zh-CN" altLang="en-US" dirty="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380" y="409575"/>
            <a:ext cx="11819255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那天回家，我垂头丧气地坐在我家饭桌旁，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一边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，一边       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日记啊日记，谁知道日记要写什么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写老师很凶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写老师藤条很可怕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我妈是宜兰人，她最见不得男孩子哭，一看我哭了，      ，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一掌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在我头上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                                                                              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         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我不可置信地    我妈。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我妈用一种意味深长的眼神    我。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091068" y="6268403"/>
            <a:ext cx="1100932" cy="59947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返回</a:t>
            </a:r>
            <a:endParaRPr lang="zh-CN" altLang="en-US" sz="2000" b="1" dirty="0">
              <a:solidFill>
                <a:schemeClr val="tx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3017520" y="543560"/>
            <a:ext cx="1581785" cy="44894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54695" y="507365"/>
            <a:ext cx="923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磨墨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10151110" y="507365"/>
            <a:ext cx="1273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掉眼泪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8877935" y="2237105"/>
            <a:ext cx="1273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走过来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11274425" y="2237105"/>
            <a:ext cx="1392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巴</a:t>
            </a:r>
            <a:endParaRPr lang="zh-CN" altLang="en-US" sz="2800"/>
          </a:p>
        </p:txBody>
      </p:sp>
      <p:sp>
        <p:nvSpPr>
          <p:cNvPr id="17" name="左大括号 16"/>
          <p:cNvSpPr/>
          <p:nvPr/>
        </p:nvSpPr>
        <p:spPr>
          <a:xfrm>
            <a:off x="652145" y="1130935"/>
            <a:ext cx="343535" cy="1106170"/>
          </a:xfrm>
          <a:prstGeom prst="leftBrace">
            <a:avLst>
              <a:gd name="adj1" fmla="val 8333"/>
              <a:gd name="adj2" fmla="val 570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9380" y="1084580"/>
            <a:ext cx="2260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accent1"/>
                </a:solidFill>
              </a:rPr>
              <a:t>心理描写</a:t>
            </a:r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65805" y="139065"/>
            <a:ext cx="1416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</a:rPr>
              <a:t>神态描写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08125" y="2651760"/>
            <a:ext cx="5110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“男子汉大豆腐，哭什么哭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?”</a:t>
            </a:r>
            <a:endParaRPr lang="zh-CN" altLang="en-US" sz="2800"/>
          </a:p>
        </p:txBody>
      </p:sp>
      <p:sp>
        <p:nvSpPr>
          <p:cNvPr id="22" name="文本框 21"/>
          <p:cNvSpPr txBox="1"/>
          <p:nvPr/>
        </p:nvSpPr>
        <p:spPr>
          <a:xfrm>
            <a:off x="1278255" y="3085465"/>
            <a:ext cx="1987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擦擦眼泪</a:t>
            </a:r>
            <a:endParaRPr lang="zh-CN" altLang="en-US" sz="2800"/>
          </a:p>
        </p:txBody>
      </p:sp>
      <p:sp>
        <p:nvSpPr>
          <p:cNvPr id="23" name="文本框 22"/>
          <p:cNvSpPr txBox="1"/>
          <p:nvPr/>
        </p:nvSpPr>
        <p:spPr>
          <a:xfrm>
            <a:off x="803275" y="3085465"/>
            <a:ext cx="108508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“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老师说要写日记，我又没有写过日记 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”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“憨囡仔，不会写就随便写写好了。”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“啊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?”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zh-CN" altLang="en-US" sz="2800"/>
          </a:p>
          <a:p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sz="2800"/>
          </a:p>
        </p:txBody>
      </p:sp>
      <p:sp>
        <p:nvSpPr>
          <p:cNvPr id="24" name="椭圆 23"/>
          <p:cNvSpPr/>
          <p:nvPr/>
        </p:nvSpPr>
        <p:spPr>
          <a:xfrm>
            <a:off x="2292350" y="3954780"/>
            <a:ext cx="1581785" cy="44894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091430" y="4403725"/>
            <a:ext cx="902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看着</a:t>
            </a:r>
            <a:endParaRPr lang="zh-CN" altLang="en-US" sz="2800"/>
          </a:p>
        </p:txBody>
      </p:sp>
      <p:sp>
        <p:nvSpPr>
          <p:cNvPr id="26" name="文本框 25">
            <a:hlinkClick r:id="rId1" action="ppaction://hlinksldjump"/>
          </p:cNvPr>
          <p:cNvSpPr txBox="1"/>
          <p:nvPr/>
        </p:nvSpPr>
        <p:spPr>
          <a:xfrm>
            <a:off x="803275" y="4819015"/>
            <a:ext cx="108508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“妈，日记可以随便写写？”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“你们老师又不是你，她哪会知道你的日子过得怎么样</a:t>
            </a:r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?</a:t>
            </a:r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乖，听话，日记随便写写，写完快来帮我收拾鸡。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sz="2800"/>
          </a:p>
        </p:txBody>
      </p:sp>
      <p:sp>
        <p:nvSpPr>
          <p:cNvPr id="27" name="椭圆 26"/>
          <p:cNvSpPr/>
          <p:nvPr/>
        </p:nvSpPr>
        <p:spPr>
          <a:xfrm>
            <a:off x="2665730" y="4439920"/>
            <a:ext cx="1581785" cy="44894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093210" y="3918585"/>
            <a:ext cx="902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看着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0" grpId="0"/>
      <p:bldP spid="17" grpId="0" animBg="1"/>
      <p:bldP spid="19" grpId="0"/>
      <p:bldP spid="20" grpId="0"/>
      <p:bldP spid="21" grpId="0"/>
      <p:bldP spid="22" grpId="0"/>
      <p:bldP spid="23" grpId="0"/>
      <p:bldP spid="24" grpId="0" bldLvl="0" animBg="1"/>
      <p:bldP spid="25" grpId="0"/>
      <p:bldP spid="26" grpId="0"/>
      <p:bldP spid="27" grpId="0" bldLvl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398" y="409516"/>
            <a:ext cx="11953203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灯光暗了，人群散了。此时的我オ从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戏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梦中惊醒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就为了多看五分钟，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竟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然违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了和老妈的约定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en-US" altLang="zh-CN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我犹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</a:t>
            </a:r>
            <a:r>
              <a:rPr lang="zh-CN" altLang="ja-JP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步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向</a:t>
            </a:r>
            <a:r>
              <a:rPr lang="zh-CN" altLang="ja-JP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刑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场的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死囚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拖着沉重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脚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步往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的方向走去。回到巷子口，老远地就看见老妈犹如一尊门神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  藤条    在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门边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老妈冷冷地问。</a:t>
            </a:r>
            <a:endParaRPr lang="en-US" altLang="zh-CN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“</a:t>
            </a:r>
            <a:r>
              <a:rPr lang="en-US" altLang="zh-CN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”我开不了口。</a:t>
            </a:r>
            <a:endParaRPr lang="en-US" altLang="ja-JP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藤条已经从空中</a:t>
            </a:r>
            <a:endParaRPr lang="en-US" altLang="zh-CN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椭圆 8">
            <a:hlinkClick r:id="rId1" action="ppaction://hlinksldjump"/>
          </p:cNvPr>
          <p:cNvSpPr/>
          <p:nvPr/>
        </p:nvSpPr>
        <p:spPr>
          <a:xfrm>
            <a:off x="11091068" y="6268403"/>
            <a:ext cx="1100932" cy="59947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  <a:hlinkClick r:id="rId1" action="ppaction://hlinksldjump"/>
              </a:rPr>
              <a:t>返回</a:t>
            </a:r>
            <a:endParaRPr lang="zh-CN" altLang="en-US" sz="2000" b="1" dirty="0">
              <a:solidFill>
                <a:schemeClr val="tx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43590" y="2044700"/>
            <a:ext cx="2235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持着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4255" y="2567563"/>
            <a:ext cx="1147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兀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8200" y="3112770"/>
            <a:ext cx="334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“现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在是几点</a:t>
            </a:r>
            <a:r>
              <a:rPr lang="en-US" altLang="ja-JP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?</a:t>
            </a:r>
            <a:r>
              <a:rPr lang="zh-CN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9620" y="4225925"/>
            <a:ext cx="3970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“皮</a:t>
            </a:r>
            <a:r>
              <a:rPr lang="zh-CN" altLang="ja-JP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绷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紧一点</a:t>
            </a:r>
            <a:r>
              <a:rPr lang="en-US" altLang="ja-JP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!</a:t>
            </a:r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＂</a:t>
            </a:r>
            <a:endParaRPr lang="zh-CN" altLang="en-US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96810" y="4225925"/>
            <a:ext cx="2235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挥下</a:t>
            </a:r>
            <a:r>
              <a:rPr lang="zh-CN" altLang="ja-JP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ja-JP" sz="36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1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398" y="409516"/>
            <a:ext cx="11613256" cy="606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侠女阿母根本还没听男子把话说完，马上    到房里去，              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她的钱包。</a:t>
            </a:r>
            <a:endParaRPr lang="en-US" altLang="zh-CN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男子被侠女的霸气与爽快震撼住了，一脸的不置信，两眼发直。</a:t>
            </a:r>
            <a:endParaRPr lang="en-US" altLang="zh-CN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男子的手        ，颤抖着    那些钞票。                     </a:t>
            </a:r>
            <a:endParaRPr lang="en-US" altLang="zh-CN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</a:t>
            </a:r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就连他的嘴巴也吓得发抖了。         </a:t>
            </a:r>
            <a:endParaRPr lang="en-US" altLang="zh-CN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侠女被称赞是大菩萨，心里一阵飘飘然，简直快乐似神仙。她了解到助人为快乐之本的意义，她想起了社会大学有教。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男子开开心心地     热气腾腾地三千块，不停地        。侠女现在已经伸到九重天。  </a:t>
            </a:r>
            <a:endParaRPr lang="en-US" altLang="zh-CN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4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2407451" y="2481710"/>
            <a:ext cx="5016500" cy="618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事例</a:t>
            </a:r>
            <a:r>
              <a:rPr lang="en-US" altLang="zh-CN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：生活清苦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2612578" y="3757800"/>
            <a:ext cx="5225097" cy="702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事例</a:t>
            </a:r>
            <a:r>
              <a:rPr lang="en-US" altLang="zh-CN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：潜心学画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091068" y="6268403"/>
            <a:ext cx="1100932" cy="59947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  <a:hlinkClick r:id="rId1" action="ppaction://hlinksldjump"/>
              </a:rPr>
              <a:t>返回</a:t>
            </a:r>
            <a:endParaRPr lang="zh-CN" altLang="en-US" sz="2000" b="1" dirty="0">
              <a:solidFill>
                <a:schemeClr val="tx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对话气泡: 椭圆形 5"/>
          <p:cNvSpPr/>
          <p:nvPr/>
        </p:nvSpPr>
        <p:spPr>
          <a:xfrm rot="322862">
            <a:off x="12652525" y="5599102"/>
            <a:ext cx="2315845" cy="96075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</a:rPr>
              <a:t>动作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</a:rPr>
              <a:t>描写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3605" y="1431925"/>
            <a:ext cx="3970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“三千块不用找。”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15655" y="471170"/>
            <a:ext cx="1334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转身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9380" y="951230"/>
            <a:ext cx="1334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掏出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875270" y="2015490"/>
            <a:ext cx="1581785" cy="44894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611360" y="1950720"/>
            <a:ext cx="1581785" cy="44894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03605" y="2410460"/>
            <a:ext cx="2101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“真的吗</a:t>
            </a:r>
            <a:r>
              <a:rPr lang="en-US" altLang="zh-CN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?”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60265" y="2399665"/>
            <a:ext cx="203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微微颤抖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75270" y="2410460"/>
            <a:ext cx="1334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接过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03605" y="2900680"/>
            <a:ext cx="5509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“你是个大菩萨，谢谢你。”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998720" y="3390265"/>
            <a:ext cx="6449695" cy="54292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03605" y="4416425"/>
            <a:ext cx="947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“免客气啦</a:t>
            </a:r>
            <a:r>
              <a:rPr lang="en-US" altLang="zh-CN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!</a:t>
            </a:r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我读社会大学的，知道这些辛苦。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31950" y="4949825"/>
            <a:ext cx="2196465" cy="54292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877310" y="4909185"/>
            <a:ext cx="1121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接过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749790" y="4808855"/>
            <a:ext cx="2143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鞠躬谢恩</a:t>
            </a:r>
            <a:endParaRPr lang="zh-CN" altLang="en-US" sz="32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37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6" grpId="0"/>
      <p:bldP spid="7" grpId="0" bldLvl="0" animBg="1"/>
      <p:bldP spid="10" grpId="0" bldLvl="0" animBg="1"/>
      <p:bldP spid="13" grpId="0"/>
      <p:bldP spid="17" grpId="0"/>
      <p:bldP spid="18" grpId="0"/>
      <p:bldP spid="19" grpId="0"/>
      <p:bldP spid="20" grpId="0" bldLvl="0" animBg="1"/>
      <p:bldP spid="21" grpId="0"/>
      <p:bldP spid="5" grpId="0" bldLvl="0" animBg="1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49581" y="1255521"/>
            <a:ext cx="936102" cy="4338931"/>
            <a:chOff x="1201840" y="-1454232"/>
            <a:chExt cx="1302682" cy="11778116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5" name="组合 4"/>
            <p:cNvGrpSpPr/>
            <p:nvPr/>
          </p:nvGrpSpPr>
          <p:grpSpPr bwMode="auto">
            <a:xfrm rot="180569">
              <a:off x="1201840" y="-1454232"/>
              <a:ext cx="1034643" cy="11778116"/>
              <a:chOff x="2739154" y="-826240"/>
              <a:chExt cx="1033809" cy="11779366"/>
            </a:xfrm>
            <a:grpFill/>
          </p:grpSpPr>
          <p:sp>
            <p:nvSpPr>
              <p:cNvPr id="7" name="圆角矩形 62"/>
              <p:cNvSpPr/>
              <p:nvPr/>
            </p:nvSpPr>
            <p:spPr>
              <a:xfrm rot="21436152">
                <a:off x="2739154" y="2911539"/>
                <a:ext cx="900975" cy="3303939"/>
              </a:xfrm>
              <a:prstGeom prst="roundRect">
                <a:avLst/>
              </a:prstGeom>
              <a:grpFill/>
              <a:ln w="25400" cap="flat" cmpd="sng" algn="ctr">
                <a:solidFill>
                  <a:sysClr val="window" lastClr="FFFFFF"/>
                </a:solidFill>
                <a:prstDash val="sysDot"/>
              </a:ln>
              <a:effectLst>
                <a:outerShdw dist="12700" algn="l" rotWithShape="0">
                  <a:srgbClr val="F79646">
                    <a:lumMod val="50000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8" name="圆角矩形 63"/>
              <p:cNvSpPr/>
              <p:nvPr/>
            </p:nvSpPr>
            <p:spPr>
              <a:xfrm rot="21444755">
                <a:off x="2743504" y="-826240"/>
                <a:ext cx="1029459" cy="11779366"/>
              </a:xfrm>
              <a:prstGeom prst="roundRect">
                <a:avLst/>
              </a:prstGeom>
              <a:grpFill/>
              <a:ln w="381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 dirty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9" name="矩形 18"/>
              <p:cNvSpPr>
                <a:spLocks noChangeArrowheads="1"/>
              </p:cNvSpPr>
              <p:nvPr/>
            </p:nvSpPr>
            <p:spPr bwMode="auto">
              <a:xfrm rot="21419431">
                <a:off x="2965844" y="585591"/>
                <a:ext cx="556022" cy="96055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800" b="1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如何刻画人物形象</a:t>
                </a:r>
                <a:endParaRPr lang="zh-CN" altLang="en-US" sz="2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6" name="右箭头 2"/>
            <p:cNvSpPr/>
            <p:nvPr/>
          </p:nvSpPr>
          <p:spPr>
            <a:xfrm>
              <a:off x="2177359" y="3150618"/>
              <a:ext cx="327163" cy="1609055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945312" y="1144827"/>
            <a:ext cx="346763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语言描写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940769" y="2071305"/>
            <a:ext cx="3472173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pPr algn="ctr"/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动作描写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945312" y="3128029"/>
            <a:ext cx="3467630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pPr algn="ctr"/>
            <a:r>
              <a:rPr lang="zh-CN" altLang="en-US" sz="2800" b="1" dirty="0">
                <a:solidFill>
                  <a:srgbClr val="20202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神态描写</a:t>
            </a:r>
            <a:endParaRPr lang="zh-CN" altLang="en-US" sz="2800" b="1" dirty="0">
              <a:solidFill>
                <a:srgbClr val="20202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940769" y="5401423"/>
            <a:ext cx="3472173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外貌描写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940769" y="4215210"/>
            <a:ext cx="3472173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心理描写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8" grpId="0" bldLvl="0" animBg="1"/>
      <p:bldP spid="11" grpId="0" bldLvl="0" animBg="1"/>
      <p:bldP spid="12" grpId="0" bldLvl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164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3"/>
  <p:tag name="KSO_WM_TEMPLATE_CATEGORY" val="custom"/>
  <p:tag name="KSO_WM_TEMPLATE_INDEX" val="20181640"/>
  <p:tag name="KSO_WM_UNIT_INDEX" val="3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3"/>
  <p:tag name="KSO_WM_TEMPLATE_CATEGORY" val="custom"/>
  <p:tag name="KSO_WM_TEMPLATE_INDEX" val="20181640"/>
  <p:tag name="KSO_WM_UNIT_INDEX" val="3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4"/>
  <p:tag name="KSO_WM_TEMPLATE_CATEGORY" val="custom"/>
  <p:tag name="KSO_WM_TEMPLATE_INDEX" val="20181640"/>
  <p:tag name="KSO_WM_UNIT_INDEX" val="4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5"/>
  <p:tag name="KSO_WM_TEMPLATE_CATEGORY" val="custom"/>
  <p:tag name="KSO_WM_TEMPLATE_INDEX" val="20181640"/>
  <p:tag name="KSO_WM_UNIT_INDEX" val="5"/>
</p:tagLst>
</file>

<file path=ppt/tags/tag14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SLIDE_SUBTYPE" val="pureTxt"/>
  <p:tag name="KSO_WM_COMBINE_RELATE_SLIDE_ID" val="background20180978_1"/>
  <p:tag name="KSO_WM_TEMPLATE_CATEGORY" val="custom"/>
  <p:tag name="KSO_WM_TEMPLATE_INDEX" val="20181640"/>
  <p:tag name="KSO_WM_SLIDE_ID" val="custom20181640_1"/>
  <p:tag name="KSO_WM_SLIDE_INDEX" val="1"/>
  <p:tag name="KSO_WM_TEMPLATE_SUBCATEGORY" val="combine"/>
  <p:tag name="KSO_WM_TEMPLATE_THUMBS_INDEX" val="1、4、5、6、12、13、17、20、"/>
</p:tagLst>
</file>

<file path=ppt/tags/tag15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contents"/>
  <p:tag name="KSO_WM_BEAUTIFY_FLAG" val="#wm#"/>
  <p:tag name="KSO_WM_SLIDE_POSITION" val="66*136"/>
  <p:tag name="KSO_WM_SLIDE_SIZE" val="828*350"/>
  <p:tag name="KSO_WM_COMBINE_RELATE_SLIDE_ID" val="custom20181347_5"/>
  <p:tag name="KSO_WM_TEMPLATE_CATEGORY" val="custom"/>
  <p:tag name="KSO_WM_TEMPLATE_INDEX" val="20181640"/>
  <p:tag name="KSO_WM_SLIDE_ID" val="custom20181640_6"/>
  <p:tag name="KSO_WM_SLIDE_INDEX" val="6"/>
  <p:tag name="KSO_WM_DIAGRAM_GROUP_CODE" val="l1-1"/>
  <p:tag name="KSO_WM_TEMPLATE_SUBCATEGORY" val="combine"/>
</p:tagLst>
</file>

<file path=ppt/tags/tag16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contents"/>
  <p:tag name="KSO_WM_BEAUTIFY_FLAG" val="#wm#"/>
  <p:tag name="KSO_WM_SLIDE_POSITION" val="66*136"/>
  <p:tag name="KSO_WM_SLIDE_SIZE" val="828*350"/>
  <p:tag name="KSO_WM_COMBINE_RELATE_SLIDE_ID" val="custom20181347_5"/>
  <p:tag name="KSO_WM_TEMPLATE_CATEGORY" val="custom"/>
  <p:tag name="KSO_WM_TEMPLATE_INDEX" val="20181640"/>
  <p:tag name="KSO_WM_SLIDE_ID" val="custom20181640_6"/>
  <p:tag name="KSO_WM_SLIDE_INDEX" val="6"/>
  <p:tag name="KSO_WM_DIAGRAM_GROUP_CODE" val="l1-1"/>
  <p:tag name="KSO_WM_TEMPLATE_SUBCATEGORY" val="combine"/>
</p:tagLst>
</file>

<file path=ppt/tags/tag17.xml><?xml version="1.0" encoding="utf-8"?>
<p:tagLst xmlns:p="http://schemas.openxmlformats.org/presentationml/2006/main">
  <p:tag name="KSO_WM_TEMPLATE_CATEGORY" val="custom"/>
  <p:tag name="KSO_WM_TEMPLATE_INDEX" val="20181640"/>
  <p:tag name="KSO_WM_TAG_VERSION" val="1.0"/>
  <p:tag name="KSO_WM_BEAUTIFY_FLAG" val="#wm#"/>
  <p:tag name="KSO_WM_UNIT_PRESET_TEXT_LEN" val="465"/>
  <p:tag name="KSO_WM_UNIT_PRESET_TEXT_INDEX" val="5"/>
  <p:tag name="KSO_WM_UNIT_CLEAR" val="0"/>
  <p:tag name="KSO_WM_UNIT_COMPATIBLE" val="0"/>
  <p:tag name="KSO_WM_UNIT_HIGHLIGHT" val="0"/>
  <p:tag name="KSO_WM_UNIT_VALUE" val="585"/>
  <p:tag name="KSO_WM_UNIT_LAYERLEVEL" val="1"/>
  <p:tag name="KSO_WM_UNIT_INDEX" val="1"/>
  <p:tag name="KSO_WM_UNIT_TYPE" val="f"/>
  <p:tag name="KSO_WM_UNIT_ID" val="custom20181640_2*f*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1640"/>
</p:tagLst>
</file>

<file path=ppt/tags/tag19.xml><?xml version="1.0" encoding="utf-8"?>
<p:tagLst xmlns:p="http://schemas.openxmlformats.org/presentationml/2006/main">
  <p:tag name="KSO_WM_TEMPLATE_CATEGORY" val="custom"/>
  <p:tag name="KSO_WM_TEMPLATE_INDEX" val="20181640"/>
  <p:tag name="KSO_WM_TAG_VERSION" val="1.0"/>
  <p:tag name="KSO_WM_BEAUTIFY_FLAG" val="#wm#"/>
  <p:tag name="KSO_WM_UNIT_PRESET_TEXT_LEN" val="17"/>
  <p:tag name="KSO_WM_UNIT_PRESET_TEXT_INDEX" val="3"/>
  <p:tag name="KSO_WM_UNIT_CLEAR" val="0"/>
  <p:tag name="KSO_WM_UNIT_COMPATIBLE" val="0"/>
  <p:tag name="KSO_WM_UNIT_HIGHLIGHT" val="0"/>
  <p:tag name="KSO_WM_UNIT_ISCONTENTSTITLE" val="0"/>
  <p:tag name="KSO_WM_UNIT_VALUE" val="40"/>
  <p:tag name="KSO_WM_UNIT_LAYERLEVEL" val="1"/>
  <p:tag name="KSO_WM_UNIT_INDEX" val="1"/>
  <p:tag name="KSO_WM_UNIT_TYPE" val="a"/>
  <p:tag name="KSO_WM_UNIT_ID" val="custom20181640_2*a*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1640"/>
</p:tagLst>
</file>

<file path=ppt/tags/tag20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contents"/>
  <p:tag name="KSO_WM_BEAUTIFY_FLAG" val="#wm#"/>
  <p:tag name="KSO_WM_SLIDE_POSITION" val="66*136"/>
  <p:tag name="KSO_WM_SLIDE_SIZE" val="828*350"/>
  <p:tag name="KSO_WM_COMBINE_RELATE_SLIDE_ID" val="custom20181347_5"/>
  <p:tag name="KSO_WM_TEMPLATE_CATEGORY" val="custom"/>
  <p:tag name="KSO_WM_TEMPLATE_INDEX" val="20181640"/>
  <p:tag name="KSO_WM_SLIDE_ID" val="custom20181640_6"/>
  <p:tag name="KSO_WM_SLIDE_INDEX" val="6"/>
  <p:tag name="KSO_WM_DIAGRAM_GROUP_CODE" val="l1-1"/>
  <p:tag name="KSO_WM_TEMPLATE_SUBCATEGORY" val="combine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1640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1640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1640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2"/>
  <p:tag name="KSO_WM_TEMPLATE_CATEGORY" val="custom"/>
  <p:tag name="KSO_WM_TEMPLATE_INDEX" val="20181640"/>
  <p:tag name="KSO_WM_UNIT_INDEX" val="2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3"/>
  <p:tag name="KSO_WM_TEMPLATE_CATEGORY" val="custom"/>
  <p:tag name="KSO_WM_TEMPLATE_INDEX" val="20181640"/>
  <p:tag name="KSO_WM_UNIT_INDEX" val="3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4"/>
  <p:tag name="KSO_WM_TEMPLATE_CATEGORY" val="custom"/>
  <p:tag name="KSO_WM_TEMPLATE_INDEX" val="20181640"/>
  <p:tag name="KSO_WM_UNIT_INDEX" val="4"/>
</p:tagLst>
</file>

<file path=ppt/tags/tag27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80978_1"/>
  <p:tag name="KSO_WM_TEMPLATE_CATEGORY" val="custom"/>
  <p:tag name="KSO_WM_TEMPLATE_INDEX" val="20181640"/>
  <p:tag name="KSO_WM_SLIDE_ID" val="custom20181640_1"/>
  <p:tag name="KSO_WM_SLIDE_INDEX" val="1"/>
  <p:tag name="KSO_WM_TEMPLATE_SUBCATEGORY" val="combine"/>
  <p:tag name="KSO_WM_TEMPLATE_THUMBS_INDEX" val="1、4、5、6、12、13、17、20、"/>
</p:tagLst>
</file>

<file path=ppt/tags/tag28.xml><?xml version="1.0" encoding="utf-8"?>
<p:tagLst xmlns:p="http://schemas.openxmlformats.org/presentationml/2006/main">
  <p:tag name="KSO_WM_TEMPLATE_CATEGORY" val="custom"/>
  <p:tag name="KSO_WM_TEMPLATE_INDEX" val="20181640"/>
  <p:tag name="KSO_WM_TAG_VERSION" val="1.0"/>
  <p:tag name="KSO_WM_BEAUTIFY_FLAG" val="#wm#"/>
  <p:tag name="KSO_WM_UNIT_PRESET_TEXT_LEN" val="465"/>
  <p:tag name="KSO_WM_UNIT_PRESET_TEXT_INDEX" val="5"/>
  <p:tag name="KSO_WM_UNIT_CLEAR" val="0"/>
  <p:tag name="KSO_WM_UNIT_COMPATIBLE" val="0"/>
  <p:tag name="KSO_WM_UNIT_HIGHLIGHT" val="0"/>
  <p:tag name="KSO_WM_UNIT_VALUE" val="585"/>
  <p:tag name="KSO_WM_UNIT_LAYERLEVEL" val="1"/>
  <p:tag name="KSO_WM_UNIT_INDEX" val="1"/>
  <p:tag name="KSO_WM_UNIT_TYPE" val="f"/>
  <p:tag name="KSO_WM_UNIT_ID" val="custom20181640_2*f*1"/>
</p:tagLst>
</file>

<file path=ppt/tags/tag29.xml><?xml version="1.0" encoding="utf-8"?>
<p:tagLst xmlns:p="http://schemas.openxmlformats.org/presentationml/2006/main">
  <p:tag name="KSO_WM_TEMPLATE_CATEGORY" val="custom"/>
  <p:tag name="KSO_WM_TEMPLATE_INDEX" val="20181640"/>
  <p:tag name="KSO_WM_TAG_VERSION" val="1.0"/>
  <p:tag name="KSO_WM_BEAUTIFY_FLAG" val="#wm#"/>
  <p:tag name="KSO_WM_UNIT_PRESET_TEXT_LEN" val="17"/>
  <p:tag name="KSO_WM_UNIT_PRESET_TEXT_INDEX" val="3"/>
  <p:tag name="KSO_WM_UNIT_CLEAR" val="0"/>
  <p:tag name="KSO_WM_UNIT_COMPATIBLE" val="0"/>
  <p:tag name="KSO_WM_UNIT_HIGHLIGHT" val="0"/>
  <p:tag name="KSO_WM_UNIT_ISCONTENTSTITLE" val="0"/>
  <p:tag name="KSO_WM_UNIT_VALUE" val="40"/>
  <p:tag name="KSO_WM_UNIT_LAYERLEVEL" val="1"/>
  <p:tag name="KSO_WM_UNIT_INDEX" val="1"/>
  <p:tag name="KSO_WM_UNIT_TYPE" val="a"/>
  <p:tag name="KSO_WM_UNIT_ID" val="custom20181640_2*a*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0978_1"/>
  <p:tag name="KSO_WM_TEMPLATE_CATEGORY" val="custom"/>
  <p:tag name="KSO_WM_TEMPLATE_INDEX" val="20181640"/>
  <p:tag name="KSO_WM_TEMPLATE_SUBCATEGORY" val="combine"/>
  <p:tag name="KSO_WM_TEMPLATE_THUMBS_INDEX" val="1、4、5、6、12、13、17、20"/>
</p:tagLst>
</file>

<file path=ppt/tags/tag30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contents"/>
  <p:tag name="KSO_WM_BEAUTIFY_FLAG" val="#wm#"/>
  <p:tag name="KSO_WM_SLIDE_POSITION" val="66*136"/>
  <p:tag name="KSO_WM_SLIDE_SIZE" val="828*350"/>
  <p:tag name="KSO_WM_COMBINE_RELATE_SLIDE_ID" val="custom20181347_5"/>
  <p:tag name="KSO_WM_TEMPLATE_CATEGORY" val="custom"/>
  <p:tag name="KSO_WM_TEMPLATE_INDEX" val="20181640"/>
  <p:tag name="KSO_WM_SLIDE_ID" val="custom20181640_6"/>
  <p:tag name="KSO_WM_SLIDE_INDEX" val="6"/>
  <p:tag name="KSO_WM_DIAGRAM_GROUP_CODE" val="l1-1"/>
  <p:tag name="KSO_WM_TEMPLATE_SUBCATEGORY" val="combine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20*i*24"/>
  <p:tag name="KSO_WM_TEMPLATE_CATEGORY" val="custom"/>
  <p:tag name="KSO_WM_TEMPLATE_INDEX" val="20181640"/>
  <p:tag name="KSO_WM_UNIT_INDEX" val="24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20*i*25"/>
  <p:tag name="KSO_WM_TEMPLATE_CATEGORY" val="custom"/>
  <p:tag name="KSO_WM_TEMPLATE_INDEX" val="20181640"/>
  <p:tag name="KSO_WM_UNIT_INDEX" val="25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20*i*26"/>
  <p:tag name="KSO_WM_TEMPLATE_CATEGORY" val="custom"/>
  <p:tag name="KSO_WM_TEMPLATE_INDEX" val="20181640"/>
  <p:tag name="KSO_WM_UNIT_INDEX" val="26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20*i*27"/>
  <p:tag name="KSO_WM_TEMPLATE_CATEGORY" val="custom"/>
  <p:tag name="KSO_WM_TEMPLATE_INDEX" val="20181640"/>
  <p:tag name="KSO_WM_UNIT_INDEX" val="27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1640"/>
</p:tagLst>
</file>

<file path=ppt/tags/tag36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contents"/>
  <p:tag name="KSO_WM_BEAUTIFY_FLAG" val="#wm#"/>
  <p:tag name="KSO_WM_SLIDE_POSITION" val="66*136"/>
  <p:tag name="KSO_WM_SLIDE_SIZE" val="828*350"/>
  <p:tag name="KSO_WM_COMBINE_RELATE_SLIDE_ID" val="custom20181347_5"/>
  <p:tag name="KSO_WM_TEMPLATE_CATEGORY" val="custom"/>
  <p:tag name="KSO_WM_TEMPLATE_INDEX" val="20181640"/>
  <p:tag name="KSO_WM_SLIDE_ID" val="custom20181640_6"/>
  <p:tag name="KSO_WM_SLIDE_INDEX" val="6"/>
  <p:tag name="KSO_WM_DIAGRAM_GROUP_CODE" val="l1-1"/>
  <p:tag name="KSO_WM_TEMPLATE_SUBCATEGORY" val="combine"/>
</p:tagLst>
</file>

<file path=ppt/tags/tag37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contents"/>
  <p:tag name="KSO_WM_BEAUTIFY_FLAG" val="#wm#"/>
  <p:tag name="KSO_WM_SLIDE_POSITION" val="66*136"/>
  <p:tag name="KSO_WM_SLIDE_SIZE" val="828*350"/>
  <p:tag name="KSO_WM_COMBINE_RELATE_SLIDE_ID" val="custom20181347_5"/>
  <p:tag name="KSO_WM_TEMPLATE_CATEGORY" val="custom"/>
  <p:tag name="KSO_WM_TEMPLATE_INDEX" val="20181640"/>
  <p:tag name="KSO_WM_SLIDE_ID" val="custom20181640_6"/>
  <p:tag name="KSO_WM_SLIDE_INDEX" val="6"/>
  <p:tag name="KSO_WM_DIAGRAM_GROUP_CODE" val="l1-1"/>
  <p:tag name="KSO_WM_TEMPLATE_SUBCATEGORY" val="combine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2"/>
  <p:tag name="KSO_WM_TEMPLATE_CATEGORY" val="custom"/>
  <p:tag name="KSO_WM_TEMPLATE_INDEX" val="20181640"/>
  <p:tag name="KSO_WM_UNIT_INDEX" val="2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4"/>
  <p:tag name="KSO_WM_TEMPLATE_CATEGORY" val="custom"/>
  <p:tag name="KSO_WM_TEMPLATE_INDEX" val="20181640"/>
  <p:tag name="KSO_WM_UNIT_INDEX" val="4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5"/>
  <p:tag name="KSO_WM_TEMPLATE_CATEGORY" val="custom"/>
  <p:tag name="KSO_WM_TEMPLATE_INDEX" val="20181640"/>
  <p:tag name="KSO_WM_UNIT_INDEX" val="5"/>
</p:tagLst>
</file>

<file path=ppt/tags/tag7.xml><?xml version="1.0" encoding="utf-8"?>
<p:tagLst xmlns:p="http://schemas.openxmlformats.org/presentationml/2006/main">
  <p:tag name="KSO_WM_TEMPLATE_CATEGORY" val="custom"/>
  <p:tag name="KSO_WM_TEMPLATE_INDEX" val="20181640"/>
  <p:tag name="KSO_WM_TAG_VERSION" val="1.0"/>
  <p:tag name="KSO_WM_BEAUTIFY_FLAG" val="#wm#"/>
  <p:tag name="KSO_WM_UNIT_TYPE" val="a"/>
  <p:tag name="KSO_WM_UNIT_INDEX" val="1"/>
  <p:tag name="KSO_WM_UNIT_LAYERLEVEL" val="1"/>
  <p:tag name="KSO_WM_UNIT_VALUE" val="16"/>
  <p:tag name="KSO_WM_UNIT_ISCONTENTSTITLE" val="0"/>
  <p:tag name="KSO_WM_UNIT_HIGHLIGHT" val="0"/>
  <p:tag name="KSO_WM_UNIT_COMPATIBLE" val="0"/>
  <p:tag name="KSO_WM_UNIT_CLEAR" val="0"/>
  <p:tag name="KSO_WM_UNIT_ID" val="custom20181640_1*a*1"/>
  <p:tag name="KSO_WM_UNIT_PRESET_TEXT" val="小清新花卉总结报告"/>
</p:tagLst>
</file>

<file path=ppt/tags/tag8.xml><?xml version="1.0" encoding="utf-8"?>
<p:tagLst xmlns:p="http://schemas.openxmlformats.org/presentationml/2006/main">
  <p:tag name="KSO_WM_TEMPLATE_CATEGORY" val="custom"/>
  <p:tag name="KSO_WM_TEMPLATE_INDEX" val="20181640"/>
  <p:tag name="KSO_WM_TAG_VERSION" val="1.0"/>
  <p:tag name="KSO_WM_BEAUTIFY_FLAG" val="#wm#"/>
  <p:tag name="KSO_WM_UNIT_TYPE" val="b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ID" val="custom20181640_1*b*1"/>
  <p:tag name="KSO_WM_UNIT_PRESET_TEXT" val="报告人：稻壳儿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40_1*i*2"/>
  <p:tag name="KSO_WM_TEMPLATE_CATEGORY" val="custom"/>
  <p:tag name="KSO_WM_TEMPLATE_INDEX" val="20181640"/>
  <p:tag name="KSO_WM_UNIT_INDEX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000001">
      <a:dk1>
        <a:srgbClr val="5B9BD5"/>
      </a:dk1>
      <a:lt1>
        <a:srgbClr val="FFFFFF"/>
      </a:lt1>
      <a:dk2>
        <a:srgbClr val="44546A"/>
      </a:dk2>
      <a:lt2>
        <a:srgbClr val="FFFFFF"/>
      </a:lt2>
      <a:accent1>
        <a:srgbClr val="4CC7AA"/>
      </a:accent1>
      <a:accent2>
        <a:srgbClr val="37A7D9"/>
      </a:accent2>
      <a:accent3>
        <a:srgbClr val="FE604A"/>
      </a:accent3>
      <a:accent4>
        <a:srgbClr val="E33884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001">
    <a:dk1>
      <a:srgbClr val="5B9BD5"/>
    </a:dk1>
    <a:lt1>
      <a:srgbClr val="FFFFFF"/>
    </a:lt1>
    <a:dk2>
      <a:srgbClr val="44546A"/>
    </a:dk2>
    <a:lt2>
      <a:srgbClr val="FFFFFF"/>
    </a:lt2>
    <a:accent1>
      <a:srgbClr val="4CC7AA"/>
    </a:accent1>
    <a:accent2>
      <a:srgbClr val="37A7D9"/>
    </a:accent2>
    <a:accent3>
      <a:srgbClr val="FE604A"/>
    </a:accent3>
    <a:accent4>
      <a:srgbClr val="E33884"/>
    </a:accent4>
    <a:accent5>
      <a:srgbClr val="FFFFFF"/>
    </a:accent5>
    <a:accent6>
      <a:srgbClr val="00000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2573</Words>
  <Application>WPS 演示</Application>
  <PresentationFormat>宽屏</PresentationFormat>
  <Paragraphs>324</Paragraphs>
  <Slides>15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微软雅黑 Light</vt:lpstr>
      <vt:lpstr>微软雅黑</vt:lpstr>
      <vt:lpstr>锐字工房云字库细圆GBK</vt:lpstr>
      <vt:lpstr>黑体</vt:lpstr>
      <vt:lpstr>仿宋</vt:lpstr>
      <vt:lpstr>楷体</vt:lpstr>
      <vt:lpstr>Calibri</vt:lpstr>
      <vt:lpstr>Times New Roman</vt:lpstr>
      <vt:lpstr>华文楷体</vt:lpstr>
      <vt:lpstr>Arial Unicode MS</vt:lpstr>
      <vt:lpstr>MS PGothic</vt:lpstr>
      <vt:lpstr>Office 主题</vt:lpstr>
      <vt:lpstr>3_Office 主题</vt:lpstr>
      <vt:lpstr>“读写联动”课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only</dc:creator>
  <cp:lastModifiedBy>bswx10</cp:lastModifiedBy>
  <cp:revision>281</cp:revision>
  <dcterms:created xsi:type="dcterms:W3CDTF">2017-08-03T09:01:00Z</dcterms:created>
  <dcterms:modified xsi:type="dcterms:W3CDTF">2019-07-14T02:16:37Z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