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4" r:id="rId2"/>
    <p:sldId id="272" r:id="rId3"/>
    <p:sldId id="273" r:id="rId4"/>
    <p:sldId id="292" r:id="rId5"/>
    <p:sldId id="293" r:id="rId6"/>
    <p:sldId id="296" r:id="rId7"/>
    <p:sldId id="300" r:id="rId8"/>
    <p:sldId id="302" r:id="rId9"/>
    <p:sldId id="301" r:id="rId10"/>
    <p:sldId id="305" r:id="rId11"/>
    <p:sldId id="279" r:id="rId12"/>
    <p:sldId id="280" r:id="rId13"/>
    <p:sldId id="298" r:id="rId14"/>
    <p:sldId id="281" r:id="rId15"/>
    <p:sldId id="286" r:id="rId16"/>
    <p:sldId id="290" r:id="rId17"/>
    <p:sldId id="291" r:id="rId18"/>
    <p:sldId id="304" r:id="rId19"/>
    <p:sldId id="262" r:id="rId20"/>
    <p:sldId id="297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FF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-472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2019-07-13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2019-07-13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2019-07-13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2019-07-13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2019-07-13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2019-07-13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2019-07-13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2019-07-13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2019-07-13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2019-07-13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2019-07-13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2019-07-13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%7f&#19969;&#39321;&#32467;&#25913;&#21518;\&#19969;&#39321;&#32467;\&#26172;&#22812;%20-%20&#38632;&#30340;&#21360;&#35760;%20(&#38050;&#29748;&#29256;).mp3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%7f&#19969;&#39321;&#32467;&#25913;&#21518;\&#19969;&#39321;&#32467;\melody%20of%20love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77924"/>
            <a:ext cx="6254579" cy="6080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4367284" y="1514902"/>
            <a:ext cx="747897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zh-CN" altLang="en-US" sz="8800" dirty="0" smtClean="0">
                <a:latin typeface="叶根友毛笔行书2.0版" pitchFamily="2" charset="-122"/>
                <a:ea typeface="叶根友毛笔行书2.0版" pitchFamily="2" charset="-122"/>
              </a:rPr>
              <a:t>丁 香 结</a:t>
            </a:r>
            <a:endParaRPr lang="en-US" altLang="zh-CN" sz="8800" dirty="0" smtClean="0">
              <a:latin typeface="叶根友毛笔行书2.0版" pitchFamily="2" charset="-122"/>
              <a:ea typeface="叶根友毛笔行书2.0版" pitchFamily="2" charset="-122"/>
            </a:endParaRPr>
          </a:p>
          <a:p>
            <a:pPr algn="ctr">
              <a:buNone/>
            </a:pPr>
            <a:endParaRPr lang="en-US" altLang="zh-CN" sz="1400" dirty="0" smtClean="0">
              <a:latin typeface="叶根友毛笔行书2.0版" pitchFamily="2" charset="-122"/>
              <a:ea typeface="叶根友毛笔行书2.0版" pitchFamily="2" charset="-122"/>
            </a:endParaRPr>
          </a:p>
          <a:p>
            <a:pPr algn="ctr">
              <a:buNone/>
            </a:pPr>
            <a:r>
              <a:rPr lang="en-US" altLang="zh-CN" dirty="0" smtClean="0"/>
              <a:t>                                                                                    </a:t>
            </a:r>
            <a:r>
              <a:rPr lang="zh-CN" altLang="en-US" sz="4800" b="1" dirty="0" smtClean="0">
                <a:latin typeface="楷体" pitchFamily="49" charset="-122"/>
                <a:ea typeface="楷体"/>
              </a:rPr>
              <a:t>宗璞</a:t>
            </a:r>
            <a:endParaRPr lang="zh-CN" altLang="en-US" sz="4800" b="1" dirty="0">
              <a:latin typeface="楷体" pitchFamily="49" charset="-122"/>
              <a:ea typeface="楷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图片 6148" descr="timg?image&amp;quality=80&amp;size=b9999_10000&amp;sec=1535968202457&amp;di=f2afc4f5e34a791d782307d675b84537&amp;imgtype=0&amp;src=http%3A%2F%2Fpic22"/>
          <p:cNvPicPr>
            <a:picLocks noChangeAspect="1" noChangeArrowheads="1"/>
          </p:cNvPicPr>
          <p:nvPr/>
        </p:nvPicPr>
        <p:blipFill>
          <a:blip r:embed="rId2" cstate="print">
            <a:lum bright="12000" contrast="-42000"/>
          </a:blip>
          <a:srcRect b="3284"/>
          <a:stretch>
            <a:fillRect/>
          </a:stretch>
        </p:blipFill>
        <p:spPr bwMode="auto">
          <a:xfrm>
            <a:off x="0" y="0"/>
            <a:ext cx="126059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标题 6145"/>
          <p:cNvSpPr>
            <a:spLocks noGrp="1" noChangeArrowheads="1"/>
          </p:cNvSpPr>
          <p:nvPr>
            <p:ph type="title"/>
          </p:nvPr>
        </p:nvSpPr>
        <p:spPr>
          <a:xfrm>
            <a:off x="259306" y="1433014"/>
            <a:ext cx="11737075" cy="2429301"/>
          </a:xfrm>
        </p:spPr>
        <p:txBody>
          <a:bodyPr>
            <a:normAutofit fontScale="90000"/>
          </a:bodyPr>
          <a:lstStyle/>
          <a:p>
            <a:r>
              <a:rPr lang="zh-CN" altLang="en-US" sz="4000" b="1" dirty="0" smtClean="0">
                <a:solidFill>
                  <a:srgbClr val="002060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b="1" dirty="0" smtClean="0">
                <a:solidFill>
                  <a:srgbClr val="002060"/>
                </a:solidFill>
                <a:latin typeface="楷体_GB2312" pitchFamily="49" charset="-122"/>
                <a:ea typeface="楷体_GB2312" pitchFamily="49" charset="-122"/>
              </a:rPr>
              <a:t>自学提示：</a:t>
            </a:r>
            <a:r>
              <a:rPr lang="zh-CN" altLang="zh-CN" b="1" dirty="0" smtClean="0">
                <a:latin typeface="楷体_GB2312" pitchFamily="49" charset="-122"/>
                <a:ea typeface="楷体_GB2312" pitchFamily="49" charset="-122"/>
              </a:rPr>
              <a:t>面对象征愁怨的丁香结，作者又有什么生活感悟呢？请用“</a:t>
            </a:r>
            <a:r>
              <a:rPr lang="en-US" altLang="zh-CN" b="1" dirty="0" smtClean="0">
                <a:latin typeface="楷体_GB2312" pitchFamily="49" charset="-122"/>
                <a:ea typeface="楷体_GB2312" pitchFamily="49" charset="-122"/>
              </a:rPr>
              <a:t>------</a:t>
            </a:r>
            <a:r>
              <a:rPr lang="zh-CN" altLang="zh-CN" b="1" dirty="0" smtClean="0">
                <a:latin typeface="楷体_GB2312" pitchFamily="49" charset="-122"/>
                <a:ea typeface="楷体_GB2312" pitchFamily="49" charset="-122"/>
              </a:rPr>
              <a:t>”画出来</a:t>
            </a:r>
            <a:r>
              <a:rPr lang="zh-CN" altLang="en-US" b="1" dirty="0" smtClean="0">
                <a:latin typeface="楷体_GB2312" pitchFamily="49" charset="-122"/>
                <a:ea typeface="楷体_GB2312" pitchFamily="49" charset="-122"/>
              </a:rPr>
              <a:t>并</a:t>
            </a:r>
            <a:r>
              <a:rPr lang="zh-CN" altLang="zh-CN" b="1" dirty="0" smtClean="0">
                <a:latin typeface="楷体_GB2312" pitchFamily="49" charset="-122"/>
                <a:ea typeface="楷体_GB2312" pitchFamily="49" charset="-122"/>
              </a:rPr>
              <a:t>批注自己的感受。</a:t>
            </a:r>
            <a:r>
              <a:rPr lang="zh-CN" altLang="zh-CN" dirty="0" smtClean="0">
                <a:latin typeface="楷体_GB2312" pitchFamily="49" charset="-122"/>
                <a:ea typeface="楷体_GB2312" pitchFamily="49" charset="-122"/>
              </a:rPr>
              <a:t/>
            </a:r>
            <a:br>
              <a:rPr lang="zh-CN" altLang="zh-CN" dirty="0" smtClean="0">
                <a:latin typeface="楷体_GB2312" pitchFamily="49" charset="-122"/>
                <a:ea typeface="楷体_GB2312" pitchFamily="49" charset="-122"/>
              </a:rPr>
            </a:br>
            <a:endParaRPr lang="zh-CN" altLang="en-US" b="1" dirty="0" smtClean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814917" y="1052513"/>
            <a:ext cx="2209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80567" y="241826"/>
            <a:ext cx="101917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楷体_GB2312" pitchFamily="49" charset="-122"/>
                <a:ea typeface="楷体_GB2312" pitchFamily="49" charset="-122"/>
              </a:rPr>
              <a:t>    想一想</a:t>
            </a:r>
            <a:r>
              <a:rPr lang="en-US" altLang="zh-CN" sz="6000" b="1" dirty="0" smtClean="0">
                <a:solidFill>
                  <a:srgbClr val="002060"/>
                </a:solidFill>
                <a:latin typeface="楷体_GB2312" pitchFamily="49" charset="-122"/>
                <a:ea typeface="楷体_GB2312" pitchFamily="49" charset="-122"/>
              </a:rPr>
              <a:t>—</a:t>
            </a:r>
            <a:r>
              <a:rPr lang="zh-CN" altLang="en-US" sz="6000" b="1" dirty="0" smtClean="0">
                <a:solidFill>
                  <a:srgbClr val="002060"/>
                </a:solidFill>
                <a:latin typeface="楷体_GB2312" pitchFamily="49" charset="-122"/>
                <a:ea typeface="楷体_GB2312" pitchFamily="49" charset="-122"/>
              </a:rPr>
              <a:t>悟丁香之“理”</a:t>
            </a:r>
            <a:endParaRPr lang="zh-CN" altLang="en-US" sz="6000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148" descr="timg?image&amp;quality=80&amp;size=b9999_10000&amp;sec=1535968202457&amp;di=f2afc4f5e34a791d782307d675b84537&amp;imgtype=0&amp;src=http%3A%2F%2Fpic22"/>
          <p:cNvPicPr>
            <a:picLocks noChangeAspect="1" noChangeArrowheads="1"/>
          </p:cNvPicPr>
          <p:nvPr/>
        </p:nvPicPr>
        <p:blipFill>
          <a:blip r:embed="rId2" cstate="print">
            <a:lum bright="12000" contrast="-42000"/>
          </a:blip>
          <a:srcRect b="3085"/>
          <a:stretch>
            <a:fillRect/>
          </a:stretch>
        </p:blipFill>
        <p:spPr bwMode="auto">
          <a:xfrm>
            <a:off x="-1" y="0"/>
            <a:ext cx="1258004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sz="4400" dirty="0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4400" b="1" dirty="0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5400" b="1" dirty="0" smtClean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结</a:t>
            </a:r>
            <a:r>
              <a:rPr lang="zh-CN" altLang="en-US" sz="5400" b="1" dirty="0" smtClean="0">
                <a:solidFill>
                  <a:srgbClr val="002060"/>
                </a:solidFill>
                <a:latin typeface="楷体_GB2312" pitchFamily="49" charset="-122"/>
                <a:ea typeface="楷体_GB2312" pitchFamily="49" charset="-122"/>
              </a:rPr>
              <a:t>，是解不完的；</a:t>
            </a:r>
            <a:r>
              <a:rPr lang="zh-CN" altLang="en-US" sz="5400" b="1" dirty="0" smtClean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人生中的问题</a:t>
            </a:r>
            <a:r>
              <a:rPr lang="zh-CN" altLang="en-US" sz="5400" b="1" dirty="0" smtClean="0">
                <a:solidFill>
                  <a:srgbClr val="002060"/>
                </a:solidFill>
                <a:latin typeface="楷体_GB2312" pitchFamily="49" charset="-122"/>
                <a:ea typeface="楷体_GB2312" pitchFamily="49" charset="-122"/>
              </a:rPr>
              <a:t>也是解不完的，不然，岂不是太平淡无味了么？</a:t>
            </a:r>
            <a:endParaRPr lang="zh-CN" altLang="en-US" sz="5400" b="1" dirty="0">
              <a:solidFill>
                <a:srgbClr val="00206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620689"/>
            <a:ext cx="11582400" cy="55054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800" dirty="0" smtClean="0"/>
              <a:t>         </a:t>
            </a:r>
            <a:r>
              <a:rPr lang="zh-CN" altLang="en-US" sz="3600" b="1" dirty="0" smtClean="0"/>
              <a:t>“结”象征着</a:t>
            </a:r>
            <a:r>
              <a:rPr lang="en-US" altLang="zh-CN" sz="3600" b="1" dirty="0" smtClean="0"/>
              <a:t>____________</a:t>
            </a:r>
            <a:r>
              <a:rPr lang="zh-CN" altLang="en-US" sz="3600" b="1" dirty="0" smtClean="0"/>
              <a:t>。</a:t>
            </a:r>
            <a:endParaRPr lang="en-US" altLang="zh-CN" sz="3600" b="1" dirty="0" smtClean="0"/>
          </a:p>
          <a:p>
            <a:pPr>
              <a:buNone/>
            </a:pPr>
            <a:r>
              <a:rPr lang="zh-CN" altLang="en-US" sz="3600" b="1" dirty="0" smtClean="0"/>
              <a:t>        人生中的问题一个接一个，不是一个、不是两个，而是</a:t>
            </a:r>
            <a:r>
              <a:rPr lang="en-US" altLang="zh-CN" sz="3600" b="1" dirty="0" smtClean="0"/>
              <a:t>__________</a:t>
            </a:r>
            <a:r>
              <a:rPr lang="zh-CN" altLang="en-US" sz="3600" b="1" dirty="0" smtClean="0"/>
              <a:t>，</a:t>
            </a:r>
            <a:endParaRPr lang="en-US" altLang="zh-CN" sz="3600" b="1" dirty="0" smtClean="0"/>
          </a:p>
          <a:p>
            <a:pPr>
              <a:buNone/>
            </a:pPr>
            <a:r>
              <a:rPr lang="zh-CN" altLang="en-US" sz="3600" b="1" dirty="0" smtClean="0"/>
              <a:t>        如果没有了“结”，生活</a:t>
            </a:r>
            <a:r>
              <a:rPr lang="en-US" altLang="zh-CN" sz="3600" b="1" dirty="0" smtClean="0"/>
              <a:t>_________</a:t>
            </a:r>
            <a:r>
              <a:rPr lang="zh-CN" altLang="en-US" sz="3600" b="1" dirty="0" smtClean="0"/>
              <a:t>，</a:t>
            </a:r>
            <a:endParaRPr lang="en-US" altLang="zh-CN" sz="3600" b="1" dirty="0" smtClean="0"/>
          </a:p>
          <a:p>
            <a:pPr>
              <a:buNone/>
            </a:pPr>
            <a:r>
              <a:rPr lang="zh-CN" altLang="en-US" sz="3600" b="1" dirty="0" smtClean="0"/>
              <a:t>        有了“结”，我们的生活</a:t>
            </a:r>
            <a:r>
              <a:rPr lang="en-US" altLang="zh-CN" sz="3600" b="1" u="sng" dirty="0" smtClean="0"/>
              <a:t>_________</a:t>
            </a:r>
            <a:r>
              <a:rPr lang="zh-CN" altLang="en-US" sz="3600" b="1" dirty="0" smtClean="0"/>
              <a:t>，</a:t>
            </a:r>
            <a:endParaRPr lang="en-US" altLang="zh-CN" sz="3600" b="1" dirty="0" smtClean="0"/>
          </a:p>
          <a:p>
            <a:pPr>
              <a:buNone/>
            </a:pPr>
            <a:r>
              <a:rPr lang="zh-CN" altLang="en-US" sz="3600" b="1" dirty="0" smtClean="0"/>
              <a:t>        有了“结”，我们的人生得以不断</a:t>
            </a:r>
            <a:r>
              <a:rPr lang="en-US" altLang="zh-CN" sz="3600" b="1" dirty="0" smtClean="0"/>
              <a:t>_____</a:t>
            </a:r>
            <a:r>
              <a:rPr lang="zh-CN" altLang="en-US" sz="3600" b="1" dirty="0" smtClean="0"/>
              <a:t>、不断发现新的</a:t>
            </a:r>
            <a:r>
              <a:rPr lang="zh-CN" altLang="en-US" sz="3600" b="1" dirty="0" smtClean="0"/>
              <a:t>自己，</a:t>
            </a:r>
            <a:endParaRPr lang="en-US" altLang="zh-CN" sz="3600" b="1" dirty="0" smtClean="0"/>
          </a:p>
          <a:p>
            <a:pPr>
              <a:buNone/>
            </a:pPr>
            <a:r>
              <a:rPr lang="zh-CN" altLang="en-US" sz="3600" b="1" dirty="0" smtClean="0"/>
              <a:t>        我们应该用</a:t>
            </a:r>
            <a:r>
              <a:rPr lang="en-US" altLang="zh-CN" sz="3600" b="1" dirty="0" smtClean="0"/>
              <a:t>________</a:t>
            </a:r>
            <a:r>
              <a:rPr lang="zh-CN" altLang="en-US" sz="3600" b="1" dirty="0" smtClean="0"/>
              <a:t>的心态去面对人生中的</a:t>
            </a:r>
            <a:r>
              <a:rPr lang="zh-CN" altLang="en-US" sz="3600" b="1" dirty="0" smtClean="0">
                <a:solidFill>
                  <a:srgbClr val="C00000"/>
                </a:solidFill>
              </a:rPr>
              <a:t>“结”。</a:t>
            </a:r>
            <a:endParaRPr lang="en-US" altLang="zh-CN" sz="36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zh-CN" alt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182976" y="2279852"/>
            <a:ext cx="370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平淡无味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7323" y="544356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人生中的问题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2533" y="1679757"/>
            <a:ext cx="2496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无穷多个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26215" y="2861790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多姿多彩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44004" y="3624527"/>
            <a:ext cx="124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进步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21622" y="4615024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豁达乐观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7" grpId="0" build="p"/>
      <p:bldP spid="8" grpId="0" build="p"/>
      <p:bldP spid="9" grpId="0" build="p"/>
      <p:bldP spid="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354842"/>
            <a:ext cx="12192000" cy="605960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zh-CN" altLang="en-US" sz="52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师生评析读</a:t>
            </a:r>
            <a:endParaRPr lang="en-US" altLang="zh-CN" sz="5200" b="1" dirty="0" smtClean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buNone/>
            </a:pPr>
            <a:r>
              <a:rPr lang="zh-CN" altLang="en-US" sz="36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师：每个人的一辈子都有许多不顺心的事，一件完了一件又来。</a:t>
            </a:r>
            <a:endParaRPr lang="en-US" altLang="zh-CN" sz="3600" b="1" dirty="0" smtClean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buNone/>
            </a:pPr>
            <a:r>
              <a:rPr lang="zh-CN" altLang="en-US" sz="3600" b="1" dirty="0" smtClean="0">
                <a:solidFill>
                  <a:srgbClr val="0070C0"/>
                </a:solidFill>
                <a:latin typeface="楷体_GB2312" pitchFamily="49" charset="-122"/>
                <a:ea typeface="楷体_GB2312" pitchFamily="49" charset="-122"/>
              </a:rPr>
              <a:t>生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：</a:t>
            </a:r>
            <a:r>
              <a:rPr lang="zh-CN" altLang="en-US" sz="3600" b="1" dirty="0" smtClean="0">
                <a:solidFill>
                  <a:srgbClr val="0070C0"/>
                </a:solidFill>
                <a:latin typeface="楷体_GB2312" pitchFamily="49" charset="-122"/>
                <a:ea typeface="楷体_GB2312" pitchFamily="49" charset="-122"/>
              </a:rPr>
              <a:t>结，是解不完的；人生中的问题也是解不完的。</a:t>
            </a:r>
            <a:endParaRPr lang="en-US" altLang="zh-CN" sz="3600" b="1" dirty="0" smtClean="0">
              <a:solidFill>
                <a:srgbClr val="0070C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buNone/>
            </a:pPr>
            <a:r>
              <a:rPr lang="zh-CN" altLang="en-US" sz="36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师：我们既要有赏花的情调，也要有解结的心志。</a:t>
            </a:r>
            <a:endParaRPr lang="en-US" altLang="zh-CN" sz="3600" b="1" dirty="0" smtClean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buNone/>
            </a:pPr>
            <a:r>
              <a:rPr lang="zh-CN" altLang="en-US" sz="3600" b="1" dirty="0" smtClean="0">
                <a:solidFill>
                  <a:schemeClr val="accent5">
                    <a:lumMod val="75000"/>
                  </a:schemeClr>
                </a:solidFill>
                <a:latin typeface="楷体_GB2312" pitchFamily="49" charset="-122"/>
                <a:ea typeface="楷体_GB2312" pitchFamily="49" charset="-122"/>
              </a:rPr>
              <a:t>生：结，是解不完的；人生中的问题也是解不完的。不然，岂不太平淡无味了么？</a:t>
            </a:r>
            <a:endParaRPr lang="en-US" altLang="zh-CN" sz="3600" b="1" dirty="0" smtClean="0">
              <a:solidFill>
                <a:schemeClr val="accent5">
                  <a:lumMod val="75000"/>
                </a:schemeClr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buNone/>
            </a:pPr>
            <a:r>
              <a:rPr lang="zh-CN" altLang="en-US" sz="36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师：生命给你芬芳的丁香的同时，也给你幽怨的丁香结。</a:t>
            </a:r>
            <a:endParaRPr lang="en-US" altLang="zh-CN" sz="3600" b="1" dirty="0" smtClean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buNone/>
            </a:pPr>
            <a:r>
              <a:rPr lang="zh-CN" altLang="en-US" sz="3600" b="1" dirty="0" smtClean="0">
                <a:solidFill>
                  <a:schemeClr val="accent5">
                    <a:lumMod val="75000"/>
                  </a:schemeClr>
                </a:solidFill>
                <a:latin typeface="楷体_GB2312" pitchFamily="49" charset="-122"/>
                <a:ea typeface="楷体_GB2312" pitchFamily="49" charset="-122"/>
              </a:rPr>
              <a:t>生：结，是解不完的；人生中的问题也是解不完的。不然，岂不太平淡无味了么？</a:t>
            </a:r>
            <a:endParaRPr lang="en-US" altLang="zh-CN" sz="3600" b="1" dirty="0" smtClean="0">
              <a:solidFill>
                <a:schemeClr val="accent5">
                  <a:lumMod val="75000"/>
                </a:schemeClr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buNone/>
            </a:pPr>
            <a:r>
              <a:rPr lang="zh-CN" altLang="en-US" sz="36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师：面对生活中不顺心的事，我们要乐观、坦然、勇敢的面对！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52466" y="2314957"/>
            <a:ext cx="6109648" cy="120616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zh-CN" altLang="en-US" sz="8800" dirty="0">
                <a:latin typeface="叶根友毛笔行书2.0版" pitchFamily="2" charset="-122"/>
                <a:ea typeface="叶根友毛笔行书2.0版" pitchFamily="2" charset="-122"/>
              </a:rPr>
              <a:t>“借物说理”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634018"/>
            <a:ext cx="12019637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zh-CN" altLang="en-US" sz="4000" b="1" dirty="0" smtClean="0"/>
              <a:t>   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rcRect l="15523" t="26842" r="3335" b="5862"/>
          <a:stretch>
            <a:fillRect/>
          </a:stretch>
        </p:blipFill>
        <p:spPr>
          <a:xfrm>
            <a:off x="5500048" y="0"/>
            <a:ext cx="6691951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91068" y="1274773"/>
            <a:ext cx="514520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“</a:t>
            </a:r>
            <a:r>
              <a:rPr lang="zh-CN" altLang="zh-CN" sz="3600" b="1" dirty="0" smtClean="0"/>
              <a:t>宝剑锋从磨砺出，梅花香自苦寒来”中的梅花，以它的高洁、坚强品格，给人以立志奋发的激励</a:t>
            </a:r>
            <a:r>
              <a:rPr lang="zh-CN" altLang="en-US" sz="3600" b="1" dirty="0" smtClean="0"/>
              <a:t>。</a:t>
            </a:r>
            <a:endParaRPr lang="zh-CN" altLang="en-US" sz="3600" b="1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92289" y="354842"/>
            <a:ext cx="4743735" cy="7660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梅花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 smtClean="0"/>
              <a:t>    </a:t>
            </a:r>
            <a:r>
              <a:rPr lang="zh-CN" altLang="en-US" b="1" dirty="0" smtClean="0">
                <a:solidFill>
                  <a:srgbClr val="FF0000"/>
                </a:solidFill>
              </a:rPr>
              <a:t>牵</a:t>
            </a:r>
            <a:r>
              <a:rPr lang="zh-CN" altLang="en-US" b="1" dirty="0">
                <a:solidFill>
                  <a:srgbClr val="FF0000"/>
                </a:solidFill>
              </a:rPr>
              <a:t>牛花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00501" y="1651379"/>
            <a:ext cx="5419299" cy="4525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3600" b="1" dirty="0" smtClean="0">
                <a:latin typeface="楷体_GB2312" pitchFamily="49" charset="-122"/>
                <a:ea typeface="楷体_GB2312" pitchFamily="49" charset="-122"/>
              </a:rPr>
              <a:t>    牵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牛花有个俗名叫“勤娘子”，顾名思义，它是一种很勤劳的花。每当公鸡刚啼过头遍，时针还指在“</a:t>
            </a:r>
            <a:r>
              <a:rPr lang="en-US" sz="3600" b="1" dirty="0">
                <a:latin typeface="楷体_GB2312" pitchFamily="49" charset="-122"/>
                <a:ea typeface="楷体_GB2312" pitchFamily="49" charset="-122"/>
              </a:rPr>
              <a:t>4”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字左右的地方，绕篱萦架的牵牛花枝头，就开放出一朵朵喇叭似的花来。 </a:t>
            </a:r>
          </a:p>
        </p:txBody>
      </p:sp>
      <p:pic>
        <p:nvPicPr>
          <p:cNvPr id="17412" name="Picture 4" descr="proxy丰富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00751" y="1485901"/>
            <a:ext cx="5471583" cy="50387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青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松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38200" y="1825625"/>
            <a:ext cx="5685430" cy="4629766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《</a:t>
            </a:r>
            <a:r>
              <a:rPr lang="zh-CN" altLang="en-US" sz="36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咏松</a:t>
            </a:r>
            <a:r>
              <a:rPr lang="en-US" sz="3600" b="1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》</a:t>
            </a:r>
          </a:p>
          <a:p>
            <a:pPr>
              <a:buNone/>
            </a:pPr>
            <a:r>
              <a:rPr lang="zh-CN" altLang="en-US" sz="3600" b="1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      </a:t>
            </a:r>
            <a:r>
              <a:rPr lang="zh-CN" altLang="en-US" sz="36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陈毅 </a:t>
            </a:r>
            <a:br>
              <a:rPr lang="zh-CN" altLang="en-US" sz="36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</a:br>
            <a:r>
              <a:rPr lang="zh-CN" altLang="en-US" sz="36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大雪压青松</a:t>
            </a:r>
            <a:r>
              <a:rPr lang="zh-CN" altLang="en-US" sz="3600" b="1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，</a:t>
            </a:r>
            <a:endParaRPr lang="en-US" altLang="zh-CN" sz="3600" b="1" dirty="0" smtClean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buNone/>
            </a:pPr>
            <a:r>
              <a:rPr lang="zh-CN" altLang="en-US" sz="3600" b="1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 青</a:t>
            </a:r>
            <a:r>
              <a:rPr lang="zh-CN" altLang="en-US" sz="36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松挺且直</a:t>
            </a:r>
            <a:r>
              <a:rPr lang="zh-CN" altLang="en-US" sz="3600" b="1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。</a:t>
            </a:r>
            <a:endParaRPr lang="en-US" altLang="zh-CN" sz="3600" b="1" dirty="0" smtClean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buNone/>
            </a:pPr>
            <a:r>
              <a:rPr lang="zh-CN" altLang="en-US" sz="3600" b="1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 要</a:t>
            </a:r>
            <a:r>
              <a:rPr lang="zh-CN" altLang="en-US" sz="36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知松高洁</a:t>
            </a:r>
            <a:r>
              <a:rPr lang="zh-CN" altLang="en-US" sz="3600" b="1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，</a:t>
            </a:r>
            <a:endParaRPr lang="en-US" altLang="zh-CN" sz="3600" b="1" dirty="0" smtClean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buNone/>
            </a:pPr>
            <a:r>
              <a:rPr lang="zh-CN" altLang="en-US" sz="3600" b="1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 待</a:t>
            </a:r>
            <a:r>
              <a:rPr lang="zh-CN" altLang="en-US" sz="36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到雪化时。 </a:t>
            </a:r>
          </a:p>
        </p:txBody>
      </p:sp>
      <p:pic>
        <p:nvPicPr>
          <p:cNvPr id="18436" name="Picture 4" descr="ae80a079e44ea2d718d880751b9739e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97600" y="2165351"/>
            <a:ext cx="5384800" cy="33940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荷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花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47131" y="1470783"/>
            <a:ext cx="5453418" cy="46570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3200" b="1" dirty="0" smtClean="0"/>
              <a:t>    </a:t>
            </a:r>
            <a:r>
              <a:rPr lang="zh-CN" sz="3600" b="1" dirty="0" smtClean="0">
                <a:latin typeface="楷体_GB2312" pitchFamily="49" charset="-122"/>
                <a:ea typeface="楷体_GB2312" pitchFamily="49" charset="-122"/>
              </a:rPr>
              <a:t>荷</a:t>
            </a:r>
            <a:r>
              <a:rPr lang="zh-CN" sz="3600" b="1" dirty="0">
                <a:latin typeface="楷体_GB2312" pitchFamily="49" charset="-122"/>
                <a:ea typeface="楷体_GB2312" pitchFamily="49" charset="-122"/>
              </a:rPr>
              <a:t>花是我国的传统名花。花叶清秀，花香四溢，泌人肺腑。有迎骄阳而不惧，出淤泥而不染的气质。所以荷花在人们心目中是真善美的化身，吉祥丰兴的预兆，是佛教中神圣净洁的名物，也是友谊的种子。</a:t>
            </a:r>
            <a:r>
              <a:rPr lang="zh-CN" dirty="0"/>
              <a:t> </a:t>
            </a:r>
          </a:p>
        </p:txBody>
      </p:sp>
      <p:pic>
        <p:nvPicPr>
          <p:cNvPr id="15364" name="Picture 4" descr="127b2a955f6g2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97600" y="2165351"/>
            <a:ext cx="5384800" cy="33940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53251" descr="草地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50495"/>
            <a:ext cx="12539980" cy="70084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9312" y="1841310"/>
            <a:ext cx="10515600" cy="2536825"/>
          </a:xfrm>
        </p:spPr>
        <p:txBody>
          <a:bodyPr>
            <a:normAutofit fontScale="90000"/>
          </a:bodyPr>
          <a:lstStyle/>
          <a:p>
            <a:r>
              <a:rPr lang="zh-CN" altLang="en-US" sz="4800" b="1" dirty="0" smtClean="0"/>
              <a:t>写一写</a:t>
            </a:r>
            <a:r>
              <a:rPr lang="en-US" altLang="zh-CN" sz="4800" b="1" dirty="0" smtClean="0"/>
              <a:t>:</a:t>
            </a:r>
            <a:r>
              <a:rPr lang="en-US" altLang="zh-CN" sz="4800" b="1" dirty="0" smtClean="0">
                <a:sym typeface="Wingdings" pitchFamily="2" charset="2"/>
              </a:rPr>
              <a:t/>
            </a:r>
            <a:br>
              <a:rPr lang="en-US" altLang="zh-CN" sz="4800" b="1" dirty="0" smtClean="0">
                <a:sym typeface="Wingdings" pitchFamily="2" charset="2"/>
              </a:rPr>
            </a:br>
            <a:r>
              <a:rPr lang="en-US" altLang="zh-CN" sz="4800" b="1" dirty="0" smtClean="0">
                <a:sym typeface="Wingdings" pitchFamily="2" charset="2"/>
              </a:rPr>
              <a:t>    </a:t>
            </a:r>
            <a:r>
              <a:rPr lang="zh-CN" altLang="en-US" sz="4800" b="1" dirty="0" smtClean="0"/>
              <a:t>体</a:t>
            </a:r>
            <a:r>
              <a:rPr lang="zh-CN" altLang="en-US" sz="4800" b="1" dirty="0"/>
              <a:t>会和学习本文的写法，选择你喜欢的一</a:t>
            </a:r>
            <a:r>
              <a:rPr lang="zh-CN" altLang="en-US" sz="4800" b="1" dirty="0" smtClean="0"/>
              <a:t>种花或植物，进行仿写。（可以写一个片断、一首诗、一篇散文）</a:t>
            </a:r>
            <a:r>
              <a:rPr lang="en-US" altLang="zh-CN" sz="4800" b="1" dirty="0" smtClean="0"/>
              <a:t/>
            </a:r>
            <a:br>
              <a:rPr lang="en-US" altLang="zh-CN" sz="4800" b="1" dirty="0" smtClean="0"/>
            </a:br>
            <a:r>
              <a:rPr lang="en-US" altLang="zh-CN" sz="4800" b="1" dirty="0" smtClean="0"/>
              <a:t>    </a:t>
            </a:r>
            <a:r>
              <a:rPr lang="zh-CN" altLang="en-US" sz="4800" b="1" dirty="0" smtClean="0">
                <a:solidFill>
                  <a:srgbClr val="0000FF"/>
                </a:solidFill>
              </a:rPr>
              <a:t>提示：（要写出 “物”的 特点和它所具有的人的精神；从中得到的启示或道理）</a:t>
            </a:r>
            <a:r>
              <a:rPr lang="en-US" altLang="zh-CN" sz="4800" b="1" dirty="0" smtClean="0">
                <a:solidFill>
                  <a:srgbClr val="FF0000"/>
                </a:solidFill>
              </a:rPr>
              <a:t/>
            </a:r>
            <a:br>
              <a:rPr lang="en-US" altLang="zh-CN" sz="4800" b="1" dirty="0" smtClean="0">
                <a:solidFill>
                  <a:srgbClr val="FF0000"/>
                </a:solidFill>
              </a:rPr>
            </a:br>
            <a:r>
              <a:rPr lang="zh-CN" altLang="zh-CN" b="1" dirty="0" smtClean="0"/>
              <a:t/>
            </a:r>
            <a:br>
              <a:rPr lang="zh-CN" altLang="zh-CN" b="1" dirty="0" smtClean="0"/>
            </a:br>
            <a:r>
              <a:rPr lang="zh-CN" altLang="en-US" sz="4800" dirty="0"/>
              <a:t/>
            </a:r>
            <a:br>
              <a:rPr lang="zh-CN" altLang="en-US" sz="4800" dirty="0"/>
            </a:br>
            <a:endParaRPr lang="zh-CN" altLang="en-US" sz="4800" dirty="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299789"/>
            <a:ext cx="10972800" cy="6558211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zh-CN" altLang="en-US" sz="6000" b="1" dirty="0" smtClean="0">
                <a:solidFill>
                  <a:srgbClr val="CC00FF"/>
                </a:solidFill>
                <a:latin typeface="楷体_GB2312" pitchFamily="49" charset="-122"/>
                <a:ea typeface="楷体_GB2312" pitchFamily="49" charset="-122"/>
              </a:rPr>
              <a:t>雨巷</a:t>
            </a:r>
            <a:endParaRPr lang="en-US" altLang="zh-CN" sz="6000" b="1" dirty="0" smtClean="0">
              <a:solidFill>
                <a:srgbClr val="CC00FF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buNone/>
            </a:pPr>
            <a:r>
              <a:rPr lang="zh-CN" altLang="en-US" b="1" dirty="0" smtClean="0">
                <a:latin typeface="楷体_GB2312" pitchFamily="49" charset="-122"/>
                <a:ea typeface="楷体_GB2312" pitchFamily="49" charset="-122"/>
              </a:rPr>
              <a:t>                                       戴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望</a:t>
            </a:r>
            <a:r>
              <a:rPr lang="zh-CN" altLang="en-US" b="1" dirty="0" smtClean="0">
                <a:latin typeface="楷体_GB2312" pitchFamily="49" charset="-122"/>
                <a:ea typeface="楷体_GB2312" pitchFamily="49" charset="-122"/>
              </a:rPr>
              <a:t>舒</a:t>
            </a:r>
            <a:endParaRPr lang="en-US" altLang="zh-CN" b="1" dirty="0">
              <a:latin typeface="楷体_GB2312" pitchFamily="49" charset="-122"/>
              <a:ea typeface="楷体_GB2312" pitchFamily="49" charset="-122"/>
            </a:endParaRPr>
          </a:p>
          <a:p>
            <a:pPr>
              <a:buNone/>
            </a:pPr>
            <a:r>
              <a:rPr lang="en-US" altLang="zh-CN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师：撑着油纸伞，独自彷徨在悠长，</a:t>
            </a:r>
            <a:endParaRPr lang="en-US" altLang="zh-CN" b="1" dirty="0" smtClean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buNone/>
            </a:pPr>
            <a:r>
              <a:rPr lang="en-US" altLang="zh-CN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      </a:t>
            </a:r>
            <a:r>
              <a:rPr lang="zh-CN" altLang="en-US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悠长又寂寥的雨巷，</a:t>
            </a:r>
            <a:endParaRPr lang="en-US" altLang="zh-CN" b="1" dirty="0" smtClean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buNone/>
            </a:pPr>
            <a:r>
              <a:rPr lang="zh-CN" altLang="en-US" b="1" dirty="0" smtClean="0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b="1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生：我希望逢着一个丁香一样地</a:t>
            </a:r>
            <a:endParaRPr lang="en-US" altLang="zh-CN" b="1" dirty="0" smtClean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buNone/>
            </a:pPr>
            <a:r>
              <a:rPr lang="zh-CN" altLang="en-US" b="1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      结着愁怨的姑娘。</a:t>
            </a:r>
            <a:r>
              <a:rPr lang="zh-CN" altLang="en-US" b="1" dirty="0" smtClean="0">
                <a:latin typeface="楷体_GB2312" pitchFamily="49" charset="-122"/>
                <a:ea typeface="楷体_GB2312" pitchFamily="49" charset="-122"/>
              </a:rPr>
              <a:t>　　</a:t>
            </a:r>
            <a:endParaRPr lang="en-US" altLang="zh-CN" b="1" dirty="0" smtClean="0">
              <a:latin typeface="楷体_GB2312" pitchFamily="49" charset="-122"/>
              <a:ea typeface="楷体_GB2312" pitchFamily="49" charset="-122"/>
            </a:endParaRPr>
          </a:p>
          <a:p>
            <a:pPr>
              <a:buNone/>
            </a:pPr>
            <a:r>
              <a:rPr lang="zh-CN" altLang="en-US" b="1" dirty="0" smtClean="0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师：她是有</a:t>
            </a:r>
            <a:endParaRPr lang="en-US" altLang="zh-CN" b="1" dirty="0" smtClean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buNone/>
            </a:pPr>
            <a:r>
              <a:rPr lang="zh-CN" altLang="en-US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      丁香一样的颜色，</a:t>
            </a:r>
            <a:endParaRPr lang="en-US" altLang="zh-CN" b="1" dirty="0" smtClean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buNone/>
            </a:pPr>
            <a:r>
              <a:rPr lang="zh-CN" altLang="en-US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      丁香一样的芬芳，</a:t>
            </a:r>
            <a:endParaRPr lang="en-US" altLang="zh-CN" b="1" dirty="0" smtClean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buNone/>
            </a:pPr>
            <a:r>
              <a:rPr lang="zh-CN" altLang="en-US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      丁香一样的忧愁，</a:t>
            </a:r>
            <a:endParaRPr lang="en-US" altLang="zh-CN" b="1" dirty="0" smtClean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buNone/>
            </a:pPr>
            <a:r>
              <a:rPr lang="zh-CN" altLang="en-US" b="1" dirty="0" smtClean="0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b="1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生：在雨中哀怨，</a:t>
            </a:r>
            <a:endParaRPr lang="en-US" altLang="zh-CN" b="1" dirty="0" smtClean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buNone/>
            </a:pPr>
            <a:r>
              <a:rPr lang="zh-CN" altLang="en-US" b="1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      哀怨又彷徨；</a:t>
            </a:r>
            <a:r>
              <a:rPr lang="zh-CN" altLang="en-US" b="1" dirty="0" smtClean="0">
                <a:latin typeface="楷体_GB2312" pitchFamily="49" charset="-122"/>
                <a:ea typeface="楷体_GB2312" pitchFamily="49" charset="-122"/>
              </a:rPr>
              <a:t>　　</a:t>
            </a:r>
            <a:endParaRPr lang="en-US" altLang="zh-CN" b="1" dirty="0" smtClean="0">
              <a:latin typeface="楷体_GB2312" pitchFamily="49" charset="-122"/>
              <a:ea typeface="楷体_GB2312" pitchFamily="49" charset="-122"/>
            </a:endParaRPr>
          </a:p>
          <a:p>
            <a:pPr>
              <a:buNone/>
            </a:pPr>
            <a:r>
              <a:rPr lang="zh-CN" altLang="en-US" b="1" dirty="0" smtClean="0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师：她彷徨在这寂寥的雨巷</a:t>
            </a:r>
            <a:r>
              <a:rPr lang="en-US" altLang="zh-CN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……</a:t>
            </a:r>
            <a:endParaRPr lang="zh-CN" altLang="en-US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4" name="内容占位符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6901" y="1787858"/>
            <a:ext cx="5654252" cy="4692934"/>
          </a:xfrm>
          <a:prstGeom prst="rect">
            <a:avLst/>
          </a:prstGeom>
        </p:spPr>
      </p:pic>
      <p:pic>
        <p:nvPicPr>
          <p:cNvPr id="5" name="昼夜 - 雨的印记 (钢琴版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0768084" y="5357884"/>
            <a:ext cx="789295" cy="789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1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图片1_副本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Box 3"/>
          <p:cNvSpPr>
            <a:spLocks noChangeArrowheads="1"/>
          </p:cNvSpPr>
          <p:nvPr/>
        </p:nvSpPr>
        <p:spPr bwMode="auto">
          <a:xfrm>
            <a:off x="1293285" y="692150"/>
            <a:ext cx="403436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pitchFamily="34" charset="0"/>
              <a:buNone/>
            </a:pPr>
            <a:r>
              <a:rPr lang="en-US" altLang="zh-CN" sz="2400" b="1"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   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2832101" y="2349501"/>
            <a:ext cx="665056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4800" b="1">
                <a:latin typeface="宋体" pitchFamily="2" charset="-122"/>
                <a:sym typeface="宋体" pitchFamily="2" charset="-122"/>
              </a:rPr>
              <a:t>平凡人 </a:t>
            </a:r>
            <a:r>
              <a:rPr lang="en-US" altLang="zh-CN" sz="4800" b="1">
                <a:latin typeface="Arial"/>
                <a:sym typeface="宋体" pitchFamily="2" charset="-122"/>
              </a:rPr>
              <a:t>·</a:t>
            </a:r>
            <a:r>
              <a:rPr lang="zh-CN" altLang="en-US" sz="4800" b="1">
                <a:latin typeface="宋体" pitchFamily="2" charset="-122"/>
                <a:sym typeface="宋体" pitchFamily="2" charset="-122"/>
              </a:rPr>
              <a:t>平凡心</a:t>
            </a:r>
          </a:p>
        </p:txBody>
      </p:sp>
      <p:pic>
        <p:nvPicPr>
          <p:cNvPr id="34821" name="Picture 5" descr="三上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7463"/>
            <a:ext cx="12192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488017" y="765176"/>
            <a:ext cx="9025467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52400" algn="ctr">
              <a:buFont typeface="Arial" pitchFamily="34" charset="0"/>
              <a:buNone/>
            </a:pPr>
            <a:r>
              <a:rPr lang="zh-CN" altLang="en-US" sz="4000" b="1">
                <a:latin typeface="楷体_GB2312" pitchFamily="49" charset="-122"/>
                <a:ea typeface="楷体" pitchFamily="49" charset="-122"/>
                <a:sym typeface="宋体" pitchFamily="2" charset="-122"/>
              </a:rPr>
              <a:t>不</a:t>
            </a:r>
          </a:p>
          <a:p>
            <a:pPr indent="152400" algn="ctr">
              <a:buFont typeface="Arial" pitchFamily="34" charset="0"/>
              <a:buNone/>
            </a:pPr>
            <a:r>
              <a:rPr lang="zh-CN" altLang="en-US" sz="2800" b="1">
                <a:latin typeface="楷体_GB2312" pitchFamily="49" charset="-122"/>
                <a:ea typeface="楷体" pitchFamily="49" charset="-122"/>
                <a:sym typeface="宋体" pitchFamily="2" charset="-122"/>
              </a:rPr>
              <a:t>几米</a:t>
            </a:r>
          </a:p>
          <a:p>
            <a:pPr indent="152400">
              <a:buFont typeface="Arial" pitchFamily="34" charset="0"/>
              <a:buNone/>
            </a:pPr>
            <a:r>
              <a:rPr lang="zh-CN" altLang="en-US" sz="3200" b="1">
                <a:solidFill>
                  <a:srgbClr val="FF0000"/>
                </a:solidFill>
                <a:latin typeface="宋体" pitchFamily="2" charset="-122"/>
                <a:ea typeface="楷体" pitchFamily="49" charset="-122"/>
                <a:sym typeface="宋体" pitchFamily="2" charset="-122"/>
              </a:rPr>
              <a:t>师：不喊痛，不一定没感觉。</a:t>
            </a:r>
          </a:p>
          <a:p>
            <a:pPr indent="152400">
              <a:buFont typeface="Arial" pitchFamily="34" charset="0"/>
              <a:buNone/>
            </a:pPr>
            <a:r>
              <a:rPr lang="zh-CN" altLang="en-US" sz="3200" b="1">
                <a:latin typeface="宋体" pitchFamily="2" charset="-122"/>
                <a:ea typeface="楷体" pitchFamily="49" charset="-122"/>
                <a:sym typeface="宋体" pitchFamily="2" charset="-122"/>
              </a:rPr>
              <a:t>生：不要求，不一定没期待。</a:t>
            </a:r>
          </a:p>
          <a:p>
            <a:pPr indent="152400">
              <a:buFont typeface="Arial" pitchFamily="34" charset="0"/>
              <a:buNone/>
            </a:pPr>
            <a:r>
              <a:rPr lang="zh-CN" altLang="en-US" sz="3200" b="1">
                <a:solidFill>
                  <a:srgbClr val="FF0000"/>
                </a:solidFill>
                <a:latin typeface="宋体" pitchFamily="2" charset="-122"/>
                <a:ea typeface="楷体" pitchFamily="49" charset="-122"/>
                <a:sym typeface="宋体" pitchFamily="2" charset="-122"/>
              </a:rPr>
              <a:t>师：不落泪，不一定没伤痕。</a:t>
            </a:r>
          </a:p>
          <a:p>
            <a:pPr indent="152400">
              <a:buFont typeface="Arial" pitchFamily="34" charset="0"/>
              <a:buNone/>
            </a:pPr>
            <a:r>
              <a:rPr lang="zh-CN" altLang="en-US" sz="3200" b="1">
                <a:latin typeface="宋体" pitchFamily="2" charset="-122"/>
                <a:ea typeface="楷体" pitchFamily="49" charset="-122"/>
                <a:sym typeface="宋体" pitchFamily="2" charset="-122"/>
              </a:rPr>
              <a:t>生：不说话，不一定没心声。</a:t>
            </a:r>
          </a:p>
          <a:p>
            <a:pPr indent="152400">
              <a:buFont typeface="Arial" pitchFamily="34" charset="0"/>
              <a:buNone/>
            </a:pPr>
            <a:r>
              <a:rPr lang="zh-CN" altLang="en-US" sz="3200" b="1">
                <a:solidFill>
                  <a:srgbClr val="FF0000"/>
                </a:solidFill>
                <a:latin typeface="宋体" pitchFamily="2" charset="-122"/>
                <a:ea typeface="楷体" pitchFamily="49" charset="-122"/>
                <a:sym typeface="宋体" pitchFamily="2" charset="-122"/>
              </a:rPr>
              <a:t>师：沉默，不代表自己没话说。</a:t>
            </a:r>
          </a:p>
          <a:p>
            <a:pPr indent="152400">
              <a:buFont typeface="Arial" pitchFamily="34" charset="0"/>
              <a:buNone/>
            </a:pPr>
            <a:r>
              <a:rPr lang="zh-CN" altLang="en-US" sz="3200" b="1">
                <a:latin typeface="宋体" pitchFamily="2" charset="-122"/>
                <a:ea typeface="楷体" pitchFamily="49" charset="-122"/>
                <a:sym typeface="宋体" pitchFamily="2" charset="-122"/>
              </a:rPr>
              <a:t>生：离开，不代表自己很潇洒。</a:t>
            </a:r>
          </a:p>
          <a:p>
            <a:pPr indent="152400">
              <a:buFont typeface="Arial" pitchFamily="34" charset="0"/>
              <a:buNone/>
            </a:pPr>
            <a:r>
              <a:rPr lang="zh-CN" altLang="en-US" sz="3200" b="1">
                <a:solidFill>
                  <a:srgbClr val="FF0000"/>
                </a:solidFill>
                <a:latin typeface="宋体" pitchFamily="2" charset="-122"/>
                <a:ea typeface="楷体" pitchFamily="49" charset="-122"/>
                <a:sym typeface="宋体" pitchFamily="2" charset="-122"/>
              </a:rPr>
              <a:t>师：快乐，不代表自己没伤心。</a:t>
            </a:r>
          </a:p>
          <a:p>
            <a:pPr indent="152400">
              <a:buFont typeface="Arial" pitchFamily="34" charset="0"/>
              <a:buNone/>
            </a:pPr>
            <a:r>
              <a:rPr lang="zh-CN" altLang="en-US" sz="3200" b="1">
                <a:latin typeface="宋体" pitchFamily="2" charset="-122"/>
                <a:ea typeface="楷体" pitchFamily="49" charset="-122"/>
                <a:sym typeface="宋体" pitchFamily="2" charset="-122"/>
              </a:rPr>
              <a:t>生：幸福，不代表自己没痛过。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8026400" y="152400"/>
            <a:ext cx="20377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ea typeface="楷体" pitchFamily="49" charset="-122"/>
              </a:rPr>
              <a:t>经典诵读</a:t>
            </a:r>
          </a:p>
        </p:txBody>
      </p:sp>
      <p:pic>
        <p:nvPicPr>
          <p:cNvPr id="34825" name="melody of lov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377084" y="6308725"/>
            <a:ext cx="4064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354" fill="hold"/>
                                        <p:tgtEl>
                                          <p:spTgt spid="348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2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77924"/>
            <a:ext cx="6254579" cy="6080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4367284" y="1514902"/>
            <a:ext cx="747897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zh-CN" altLang="en-US" sz="8800" dirty="0" smtClean="0">
                <a:latin typeface="叶根友毛笔行书2.0版" pitchFamily="2" charset="-122"/>
                <a:ea typeface="叶根友毛笔行书2.0版" pitchFamily="2" charset="-122"/>
              </a:rPr>
              <a:t>丁 香 结</a:t>
            </a:r>
            <a:endParaRPr lang="en-US" altLang="zh-CN" sz="8800" dirty="0" smtClean="0">
              <a:latin typeface="叶根友毛笔行书2.0版" pitchFamily="2" charset="-122"/>
              <a:ea typeface="叶根友毛笔行书2.0版" pitchFamily="2" charset="-122"/>
            </a:endParaRPr>
          </a:p>
          <a:p>
            <a:pPr algn="ctr">
              <a:buNone/>
            </a:pPr>
            <a:endParaRPr lang="en-US" altLang="zh-CN" sz="1400" dirty="0" smtClean="0">
              <a:latin typeface="叶根友毛笔行书2.0版" pitchFamily="2" charset="-122"/>
              <a:ea typeface="叶根友毛笔行书2.0版" pitchFamily="2" charset="-122"/>
            </a:endParaRPr>
          </a:p>
          <a:p>
            <a:pPr algn="ctr">
              <a:buNone/>
            </a:pPr>
            <a:r>
              <a:rPr lang="en-US" altLang="zh-CN" dirty="0" smtClean="0"/>
              <a:t>                                                                                    </a:t>
            </a:r>
            <a:r>
              <a:rPr lang="zh-CN" altLang="en-US" sz="4800" b="1" dirty="0" smtClean="0">
                <a:latin typeface="楷体" pitchFamily="49" charset="-122"/>
                <a:ea typeface="楷体"/>
              </a:rPr>
              <a:t>宗璞</a:t>
            </a:r>
            <a:endParaRPr lang="zh-CN" altLang="en-US" sz="4800" b="1" dirty="0">
              <a:latin typeface="楷体" pitchFamily="49" charset="-122"/>
              <a:ea typeface="楷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图片 6148" descr="timg?image&amp;quality=80&amp;size=b9999_10000&amp;sec=1535968202457&amp;di=f2afc4f5e34a791d782307d675b84537&amp;imgtype=0&amp;src=http%3A%2F%2Fpic22"/>
          <p:cNvPicPr>
            <a:picLocks noChangeAspect="1" noChangeArrowheads="1"/>
          </p:cNvPicPr>
          <p:nvPr/>
        </p:nvPicPr>
        <p:blipFill>
          <a:blip r:embed="rId2" cstate="print">
            <a:lum bright="12000" contrast="-42000"/>
          </a:blip>
          <a:srcRect b="3284"/>
          <a:stretch>
            <a:fillRect/>
          </a:stretch>
        </p:blipFill>
        <p:spPr bwMode="auto">
          <a:xfrm>
            <a:off x="0" y="0"/>
            <a:ext cx="126059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标题 6145"/>
          <p:cNvSpPr>
            <a:spLocks noGrp="1" noChangeArrowheads="1"/>
          </p:cNvSpPr>
          <p:nvPr>
            <p:ph type="title"/>
          </p:nvPr>
        </p:nvSpPr>
        <p:spPr>
          <a:xfrm>
            <a:off x="259307" y="1433015"/>
            <a:ext cx="11327642" cy="1487606"/>
          </a:xfrm>
        </p:spPr>
        <p:txBody>
          <a:bodyPr>
            <a:normAutofit fontScale="90000"/>
          </a:bodyPr>
          <a:lstStyle/>
          <a:p>
            <a:r>
              <a:rPr lang="zh-CN" altLang="en-US" sz="4000" b="1" dirty="0" smtClean="0">
                <a:solidFill>
                  <a:srgbClr val="002060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b="1" dirty="0" smtClean="0">
                <a:solidFill>
                  <a:srgbClr val="002060"/>
                </a:solidFill>
                <a:latin typeface="楷体_GB2312" pitchFamily="49" charset="-122"/>
                <a:ea typeface="楷体_GB2312" pitchFamily="49" charset="-122"/>
              </a:rPr>
              <a:t>自学提示：</a:t>
            </a:r>
            <a:r>
              <a:rPr lang="zh-CN" altLang="en-US" b="1" dirty="0" smtClean="0">
                <a:latin typeface="楷体_GB2312" pitchFamily="49" charset="-122"/>
                <a:ea typeface="楷体_GB2312" pitchFamily="49" charset="-122"/>
              </a:rPr>
              <a:t>品读课</a:t>
            </a: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楷体_GB2312" pitchFamily="49" charset="-122"/>
                <a:ea typeface="楷体_GB2312" pitchFamily="49" charset="-122"/>
              </a:rPr>
              <a:t>文</a:t>
            </a:r>
            <a:r>
              <a:rPr lang="en-US" altLang="zh-C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楷体_GB2312" pitchFamily="49" charset="-122"/>
                <a:ea typeface="楷体_GB2312" pitchFamily="49" charset="-122"/>
              </a:rPr>
              <a:t>4-6</a:t>
            </a:r>
            <a:r>
              <a:rPr lang="zh-CN" altLang="en-US" b="1" dirty="0" smtClean="0">
                <a:latin typeface="楷体_GB2312" pitchFamily="49" charset="-122"/>
                <a:ea typeface="楷体_GB2312" pitchFamily="49" charset="-122"/>
              </a:rPr>
              <a:t>自然段，用直线划出</a:t>
            </a:r>
            <a:r>
              <a:rPr lang="zh-CN" altLang="en-US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描写丁香结的句子</a:t>
            </a:r>
            <a:r>
              <a:rPr lang="zh-CN" altLang="en-US" b="1" dirty="0" smtClean="0">
                <a:latin typeface="楷体_GB2312" pitchFamily="49" charset="-122"/>
                <a:ea typeface="楷体_GB2312" pitchFamily="49" charset="-122"/>
              </a:rPr>
              <a:t>，</a:t>
            </a:r>
            <a:r>
              <a:rPr lang="zh-CN" altLang="en-US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联系诗句思考</a:t>
            </a:r>
            <a:r>
              <a:rPr lang="zh-CN" altLang="en-US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丁香结表达了怎样的情思</a:t>
            </a:r>
            <a:r>
              <a:rPr lang="zh-CN" altLang="en-US" b="1" dirty="0" smtClean="0">
                <a:latin typeface="楷体_GB2312" pitchFamily="49" charset="-122"/>
                <a:ea typeface="楷体_GB2312" pitchFamily="49" charset="-122"/>
              </a:rPr>
              <a:t>？</a:t>
            </a:r>
            <a:endParaRPr lang="zh-CN" altLang="en-US" b="1" dirty="0" smtClean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814917" y="1052513"/>
            <a:ext cx="2209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80567" y="241826"/>
            <a:ext cx="101917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楷体_GB2312" pitchFamily="49" charset="-122"/>
                <a:ea typeface="楷体_GB2312" pitchFamily="49" charset="-122"/>
              </a:rPr>
              <a:t>    想一想</a:t>
            </a:r>
            <a:r>
              <a:rPr lang="en-US" altLang="zh-CN" sz="6000" b="1" dirty="0" smtClean="0">
                <a:solidFill>
                  <a:srgbClr val="002060"/>
                </a:solidFill>
                <a:latin typeface="楷体_GB2312" pitchFamily="49" charset="-122"/>
                <a:ea typeface="楷体_GB2312" pitchFamily="49" charset="-122"/>
              </a:rPr>
              <a:t>—</a:t>
            </a:r>
            <a:r>
              <a:rPr lang="zh-CN" altLang="en-US" sz="6000" b="1" dirty="0" smtClean="0">
                <a:solidFill>
                  <a:srgbClr val="002060"/>
                </a:solidFill>
                <a:latin typeface="楷体_GB2312" pitchFamily="49" charset="-122"/>
                <a:ea typeface="楷体_GB2312" pitchFamily="49" charset="-122"/>
              </a:rPr>
              <a:t>悟丁香之“理”</a:t>
            </a:r>
            <a:endParaRPr lang="zh-CN" altLang="en-US" sz="6000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标题 2049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 anchor="ctr"/>
          <a:lstStyle/>
          <a:p>
            <a:endParaRPr lang="zh-CN" altLang="zh-CN" sz="4400" dirty="0" smtClean="0"/>
          </a:p>
        </p:txBody>
      </p:sp>
      <p:sp>
        <p:nvSpPr>
          <p:cNvPr id="8194" name="副标题 2050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/>
          <a:p>
            <a:endParaRPr lang="zh-CN" altLang="zh-CN" sz="3200" smtClean="0"/>
          </a:p>
        </p:txBody>
      </p:sp>
      <p:pic>
        <p:nvPicPr>
          <p:cNvPr id="8195" name="图片 2051" descr="ti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6918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2812" y="-1"/>
            <a:ext cx="5743243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170760" y="5714578"/>
            <a:ext cx="120212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丁香花的花苞圆圆的</a:t>
            </a:r>
            <a:r>
              <a:rPr lang="en-US" altLang="zh-CN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鼓鼓的</a:t>
            </a:r>
            <a:r>
              <a:rPr lang="en-US" altLang="zh-CN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恰如衣襟上的盘花扣。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图片 6148" descr="timg?image&amp;quality=80&amp;size=b9999_10000&amp;sec=1535968202457&amp;di=f2afc4f5e34a791d782307d675b84537&amp;imgtype=0&amp;src=http%3A%2F%2Fpic22"/>
          <p:cNvPicPr>
            <a:picLocks noChangeAspect="1" noChangeArrowheads="1"/>
          </p:cNvPicPr>
          <p:nvPr/>
        </p:nvPicPr>
        <p:blipFill>
          <a:blip r:embed="rId2" cstate="print">
            <a:lum bright="12000" contrast="-42000"/>
          </a:blip>
          <a:srcRect b="2970"/>
          <a:stretch>
            <a:fillRect/>
          </a:stretch>
        </p:blipFill>
        <p:spPr bwMode="auto">
          <a:xfrm>
            <a:off x="-1" y="0"/>
            <a:ext cx="12855511" cy="7016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文本占位符 6146"/>
          <p:cNvSpPr>
            <a:spLocks noGrp="1" noChangeArrowheads="1"/>
          </p:cNvSpPr>
          <p:nvPr>
            <p:ph type="body" idx="1"/>
          </p:nvPr>
        </p:nvSpPr>
        <p:spPr>
          <a:xfrm>
            <a:off x="282053" y="1152216"/>
            <a:ext cx="10972800" cy="3849688"/>
          </a:xfrm>
        </p:spPr>
        <p:txBody>
          <a:bodyPr/>
          <a:lstStyle/>
          <a:p>
            <a:pPr>
              <a:buNone/>
            </a:pPr>
            <a:endParaRPr lang="zh-CN" altLang="en-US" sz="4400" b="1" dirty="0" smtClean="0"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4400" b="1" dirty="0" smtClean="0">
                <a:latin typeface="黑体" pitchFamily="49" charset="-122"/>
                <a:ea typeface="黑体" pitchFamily="49" charset="-122"/>
              </a:rPr>
              <a:t>        丁香花负担着解不开的愁怨。</a:t>
            </a:r>
            <a:r>
              <a:rPr lang="zh-CN" altLang="en-US" sz="4000" b="1" dirty="0" smtClean="0">
                <a:latin typeface="黑体" pitchFamily="49" charset="-122"/>
                <a:ea typeface="黑体" pitchFamily="49" charset="-122"/>
              </a:rPr>
              <a:t> 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814917" y="1052513"/>
            <a:ext cx="2209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30397" y="533294"/>
            <a:ext cx="9751335" cy="4707445"/>
          </a:xfrm>
        </p:spPr>
        <p:txBody>
          <a:bodyPr/>
          <a:lstStyle/>
          <a:p>
            <a:pPr algn="ctr"/>
            <a:r>
              <a:rPr lang="zh-CN" altLang="en-US" sz="4400" b="1" dirty="0">
                <a:solidFill>
                  <a:schemeClr val="tx1"/>
                </a:solidFill>
                <a:sym typeface="+mn-ea"/>
              </a:rPr>
              <a:t>摊破</a:t>
            </a:r>
            <a:r>
              <a:rPr lang="zh-CN" altLang="en-US" sz="4400" b="1" dirty="0" smtClean="0">
                <a:solidFill>
                  <a:schemeClr val="tx1"/>
                </a:solidFill>
                <a:sym typeface="+mn-ea"/>
              </a:rPr>
              <a:t>浣</a:t>
            </a:r>
            <a:r>
              <a:rPr lang="zh-CN" altLang="zh-CN" sz="40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huàn</a:t>
            </a:r>
            <a:r>
              <a:rPr lang="zh-CN" altLang="zh-CN" sz="40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）</a:t>
            </a:r>
            <a:r>
              <a:rPr lang="zh-CN" altLang="en-US" sz="4400" b="1" dirty="0" smtClean="0">
                <a:solidFill>
                  <a:schemeClr val="tx1"/>
                </a:solidFill>
                <a:sym typeface="+mn-ea"/>
              </a:rPr>
              <a:t>溪</a:t>
            </a:r>
            <a:r>
              <a:rPr lang="zh-CN" altLang="en-US" sz="4400" b="1" dirty="0">
                <a:solidFill>
                  <a:schemeClr val="tx1"/>
                </a:solidFill>
                <a:sym typeface="+mn-ea"/>
              </a:rPr>
              <a:t>沙    </a:t>
            </a:r>
            <a:endParaRPr lang="en-US" altLang="zh-CN" sz="4400" b="1" dirty="0" smtClean="0">
              <a:solidFill>
                <a:schemeClr val="tx1"/>
              </a:solidFill>
              <a:sym typeface="+mn-ea"/>
            </a:endParaRPr>
          </a:p>
          <a:p>
            <a:pPr algn="ctr"/>
            <a:r>
              <a:rPr lang="zh-CN" altLang="en-US" sz="2800" b="1" dirty="0" smtClean="0">
                <a:solidFill>
                  <a:schemeClr val="tx1"/>
                </a:solidFill>
                <a:sym typeface="+mn-ea"/>
              </a:rPr>
              <a:t>[ </a:t>
            </a:r>
            <a:r>
              <a:rPr lang="zh-CN" altLang="en-US" sz="2800" b="1" dirty="0">
                <a:solidFill>
                  <a:schemeClr val="tx1"/>
                </a:solidFill>
                <a:sym typeface="+mn-ea"/>
              </a:rPr>
              <a:t>五代 ] 李</a:t>
            </a:r>
            <a:r>
              <a:rPr lang="zh-CN" altLang="en-US" sz="2800" b="1" dirty="0" smtClean="0">
                <a:solidFill>
                  <a:schemeClr val="tx1"/>
                </a:solidFill>
                <a:sym typeface="+mn-ea"/>
              </a:rPr>
              <a:t>璟</a:t>
            </a:r>
            <a:r>
              <a:rPr lang="zh-CN" altLang="zh-CN" sz="28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28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j</a:t>
            </a:r>
            <a:r>
              <a:rPr lang="zh-CN" altLang="zh-CN" sz="28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ǐ</a:t>
            </a:r>
            <a:r>
              <a:rPr lang="en-US" altLang="zh-CN" sz="2800" b="1" dirty="0" err="1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ng</a:t>
            </a:r>
            <a:r>
              <a:rPr lang="zh-CN" altLang="zh-CN" sz="28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）</a:t>
            </a:r>
            <a:endParaRPr lang="zh-CN" altLang="en-US" sz="28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  <a:sym typeface="+mn-ea"/>
            </a:endParaRPr>
          </a:p>
          <a:p>
            <a:pPr algn="l"/>
            <a:r>
              <a:rPr lang="zh-CN" altLang="en-US" sz="3200" b="1" dirty="0">
                <a:solidFill>
                  <a:schemeClr val="tx1"/>
                </a:solidFill>
              </a:rPr>
              <a:t>       手卷真珠上玉钩，依前春恨锁重楼。风里落花谁是主？思悠悠。</a:t>
            </a:r>
          </a:p>
          <a:p>
            <a:pPr algn="l"/>
            <a:endParaRPr lang="zh-CN" altLang="en-US" sz="3200" b="1" dirty="0">
              <a:solidFill>
                <a:schemeClr val="tx1"/>
              </a:solidFill>
            </a:endParaRPr>
          </a:p>
          <a:p>
            <a:pPr algn="l"/>
            <a:r>
              <a:rPr lang="zh-CN" altLang="en-US" sz="3200" b="1" dirty="0">
                <a:solidFill>
                  <a:schemeClr val="tx1"/>
                </a:solidFill>
              </a:rPr>
              <a:t>       青鸟不传云外信，丁香空结雨中愁。回首绿波三楚暮，接天流。</a:t>
            </a:r>
          </a:p>
        </p:txBody>
      </p:sp>
      <p:sp>
        <p:nvSpPr>
          <p:cNvPr id="13314" name="AutoShape 2" descr="https://timgsa.baidu.com/timg?image&amp;quality=80&amp;size=b9999_10000&amp;sec=1562843890389&amp;di=8ebc2f078c8ad7752027cdfe5b2029a4&amp;imgtype=0&amp;src=http%3A%2F%2Ffile.nxing.cn%2Fuploads%2Fuploads%2F2017%2F06%2F25%2F0000034%2F201706251208061307d4042-size400x25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316" name="AutoShape 4" descr="https://timgsa.baidu.com/timg?image&amp;quality=80&amp;size=b9999_10000&amp;sec=1562843890389&amp;di=8ebc2f078c8ad7752027cdfe5b2029a4&amp;imgtype=0&amp;src=http%3A%2F%2Ffile.nxing.cn%2Fuploads%2Fuploads%2F2017%2F06%2F25%2F0000034%2F201706251208061307d4042-size400x25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318" name="AutoShape 6" descr="https://timgsa.baidu.com/timg?image&amp;quality=80&amp;size=b9999_10000&amp;sec=1562843946713&amp;di=18c9e234ef552e906c62ec33412deb79&amp;imgtype=0&amp;src=http%3A%2F%2Fb-ssl.duitang.com%2Fuploads%2Fitem%2F201407%2F09%2F20140709234459_MML8c.thumb.700_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0" y="791568"/>
          <a:ext cx="12192000" cy="6066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  <a:gridCol w="6096000"/>
              </a:tblGrid>
              <a:tr h="12132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3600" b="1" kern="100" dirty="0">
                          <a:latin typeface="Calibri"/>
                          <a:ea typeface="宋体"/>
                          <a:cs typeface="Times New Roman"/>
                        </a:rPr>
                        <a:t>诗词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3200" b="1" kern="100" dirty="0">
                          <a:latin typeface="Calibri"/>
                          <a:ea typeface="宋体"/>
                          <a:cs typeface="Times New Roman"/>
                        </a:rPr>
                        <a:t>现代文</a:t>
                      </a:r>
                    </a:p>
                  </a:txBody>
                  <a:tcPr marL="68580" marR="68580" marT="0" marB="0"/>
                </a:tc>
              </a:tr>
              <a:tr h="12132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3600" b="1" kern="100" dirty="0">
                          <a:latin typeface="Calibri"/>
                          <a:ea typeface="宋体"/>
                          <a:cs typeface="Times New Roman"/>
                        </a:rPr>
                        <a:t>手卷真珠上玉钩，依前春恨锁重楼。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3200" b="1" kern="100" dirty="0">
                          <a:latin typeface="Calibri"/>
                          <a:ea typeface="宋体"/>
                          <a:cs typeface="Times New Roman"/>
                        </a:rPr>
                        <a:t>卷起珠帘，挂上帘钩，在高楼上远望，春色中笼罩着忧愁。</a:t>
                      </a:r>
                    </a:p>
                  </a:txBody>
                  <a:tcPr marL="68580" marR="68580" marT="0" marB="0"/>
                </a:tc>
              </a:tr>
              <a:tr h="12132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3600" b="1" kern="100" dirty="0">
                          <a:latin typeface="Calibri"/>
                          <a:ea typeface="宋体"/>
                          <a:cs typeface="Times New Roman"/>
                        </a:rPr>
                        <a:t>风里落花谁是主？思悠悠。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3200" b="1" kern="100" dirty="0">
                          <a:latin typeface="Calibri"/>
                          <a:ea typeface="宋体"/>
                          <a:cs typeface="Times New Roman"/>
                        </a:rPr>
                        <a:t>风里的落花那么憔悴，谁是它的主人呢？这使我越想越茫然。</a:t>
                      </a:r>
                    </a:p>
                  </a:txBody>
                  <a:tcPr marL="68580" marR="68580" marT="0" marB="0"/>
                </a:tc>
              </a:tr>
              <a:tr h="12132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3600" b="1" kern="100" dirty="0">
                          <a:latin typeface="Calibri"/>
                          <a:ea typeface="宋体"/>
                          <a:cs typeface="Times New Roman"/>
                        </a:rPr>
                        <a:t>青鸟不传云外信，丁香空结雨中愁。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3200" b="1" kern="100" dirty="0">
                          <a:latin typeface="Calibri"/>
                          <a:ea typeface="宋体"/>
                          <a:cs typeface="Times New Roman"/>
                        </a:rPr>
                        <a:t>信使不曾捎来远方行人的音讯，雨中的丁香花凝结我的忧愁。</a:t>
                      </a:r>
                    </a:p>
                  </a:txBody>
                  <a:tcPr marL="68580" marR="68580" marT="0" marB="0"/>
                </a:tc>
              </a:tr>
              <a:tr h="12132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3600" b="1" kern="100" dirty="0">
                          <a:latin typeface="Calibri"/>
                          <a:ea typeface="宋体"/>
                          <a:cs typeface="Times New Roman"/>
                        </a:rPr>
                        <a:t>回首绿波三楚暮，接天流。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3200" b="1" kern="100" dirty="0">
                          <a:latin typeface="Calibri"/>
                          <a:ea typeface="宋体"/>
                          <a:cs typeface="Times New Roman"/>
                        </a:rPr>
                        <a:t>我回头眺望暮色里的三峡，在天水相接的地方，浩荡奔流。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2975212" y="0"/>
            <a:ext cx="4790364" cy="859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4800" b="1" dirty="0" smtClean="0">
                <a:solidFill>
                  <a:srgbClr val="C00000"/>
                </a:solidFill>
              </a:rPr>
              <a:t>古今对译读</a:t>
            </a:r>
            <a:endParaRPr lang="zh-CN" altLang="zh-CN" sz="4800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0" y="0"/>
            <a:ext cx="12192000" cy="6858000"/>
          </a:xfrm>
        </p:spPr>
        <p:txBody>
          <a:bodyPr>
            <a:normAutofit lnSpcReduction="10000"/>
          </a:bodyPr>
          <a:lstStyle/>
          <a:p>
            <a:pPr algn="ctr"/>
            <a:r>
              <a:rPr lang="zh-CN" altLang="zh-CN" sz="4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写法提示读</a:t>
            </a:r>
          </a:p>
          <a:p>
            <a:r>
              <a:rPr lang="zh-CN" altLang="en-US" sz="44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师读</a:t>
            </a:r>
            <a:r>
              <a:rPr lang="zh-CN" altLang="zh-CN" sz="44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：一个“锁”字写出多少愁，</a:t>
            </a:r>
          </a:p>
          <a:p>
            <a:r>
              <a:rPr lang="zh-CN" altLang="en-US" sz="4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生诵</a:t>
            </a:r>
            <a:r>
              <a:rPr lang="zh-CN" altLang="zh-CN" sz="4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：手卷真珠上玉钩，依前春恨锁重楼。</a:t>
            </a:r>
          </a:p>
          <a:p>
            <a:r>
              <a:rPr lang="zh-CN" altLang="en-US" sz="44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师</a:t>
            </a:r>
            <a:r>
              <a:rPr lang="zh-CN" altLang="zh-CN" sz="44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读：一个设问，敢问愁在哪里？</a:t>
            </a:r>
          </a:p>
          <a:p>
            <a:r>
              <a:rPr lang="zh-CN" altLang="en-US" sz="4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生</a:t>
            </a:r>
            <a:r>
              <a:rPr lang="zh-CN" altLang="zh-CN" sz="4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诵：风里落花谁是主？思悠悠。</a:t>
            </a:r>
          </a:p>
          <a:p>
            <a:r>
              <a:rPr lang="zh-CN" altLang="en-US" sz="44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师</a:t>
            </a:r>
            <a:r>
              <a:rPr lang="zh-CN" altLang="zh-CN" sz="44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读：一种寄托，雨中丁香化忧愁。</a:t>
            </a:r>
          </a:p>
          <a:p>
            <a:r>
              <a:rPr lang="zh-CN" altLang="en-US" sz="4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生</a:t>
            </a:r>
            <a:r>
              <a:rPr lang="zh-CN" altLang="zh-CN" sz="4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诵：青鸟不传云外信，丁香空结雨中愁。</a:t>
            </a:r>
            <a:endParaRPr lang="en-US" altLang="zh-CN" sz="4400" b="1" dirty="0" smtClean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44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师：文中引用关于丁香结的诗句，不但展示了丁香结的形象，而且还丰富了丁香结的内涵，在古诗文中，</a:t>
            </a:r>
            <a:r>
              <a:rPr lang="en-US" altLang="zh-CN" sz="44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“</a:t>
            </a:r>
            <a:r>
              <a:rPr lang="zh-CN" altLang="en-US" sz="44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丁香结</a:t>
            </a:r>
            <a:r>
              <a:rPr lang="en-US" altLang="zh-CN" sz="44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”</a:t>
            </a:r>
            <a:r>
              <a:rPr lang="zh-CN" altLang="en-US" sz="44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的形象确与</a:t>
            </a:r>
            <a:r>
              <a:rPr lang="en-US" altLang="zh-CN" sz="44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“</a:t>
            </a:r>
            <a:r>
              <a:rPr lang="zh-CN" altLang="en-US" sz="44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愁</a:t>
            </a:r>
            <a:r>
              <a:rPr lang="en-US" altLang="zh-CN" sz="44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”</a:t>
            </a:r>
            <a:r>
              <a:rPr lang="zh-CN" altLang="en-US" sz="44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分不开。</a:t>
            </a:r>
            <a:endParaRPr lang="en-US" altLang="zh-CN" sz="4400" b="1" dirty="0" smtClean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endParaRPr lang="en-US" altLang="zh-CN" sz="4400" b="1" dirty="0" smtClean="0">
              <a:solidFill>
                <a:schemeClr val="tx1"/>
              </a:solidFill>
            </a:endParaRPr>
          </a:p>
          <a:p>
            <a:endParaRPr lang="en-US" altLang="zh-CN" sz="4400" b="1" dirty="0" smtClean="0">
              <a:solidFill>
                <a:schemeClr val="tx1"/>
              </a:solidFill>
            </a:endParaRPr>
          </a:p>
          <a:p>
            <a:endParaRPr lang="zh-CN" altLang="en-US" sz="32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basetag"/>
  <p:tag name="KSO_WM_TEMPLATE_INDEX" val="201636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basetag"/>
  <p:tag name="KSO_WM_TEMPLATE_INDEX" val="2016367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basetag"/>
  <p:tag name="KSO_WM_TEMPLATE_INDEX" val="2016367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1621</TotalTime>
  <Words>1021</Words>
  <Application>Microsoft Office PowerPoint</Application>
  <PresentationFormat>自定义</PresentationFormat>
  <Paragraphs>100</Paragraphs>
  <Slides>20</Slides>
  <Notes>0</Notes>
  <HiddenSlides>0</HiddenSlides>
  <MMClips>2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Office 主题</vt:lpstr>
      <vt:lpstr>幻灯片 1</vt:lpstr>
      <vt:lpstr>幻灯片 2</vt:lpstr>
      <vt:lpstr>幻灯片 3</vt:lpstr>
      <vt:lpstr>    自学提示：品读课文4-6自然段，用直线划出描写丁香结的句子，联系诗句思考丁香结表达了怎样的情思？</vt:lpstr>
      <vt:lpstr>幻灯片 5</vt:lpstr>
      <vt:lpstr>幻灯片 6</vt:lpstr>
      <vt:lpstr>幻灯片 7</vt:lpstr>
      <vt:lpstr>幻灯片 8</vt:lpstr>
      <vt:lpstr>幻灯片 9</vt:lpstr>
      <vt:lpstr>    自学提示：面对象征愁怨的丁香结，作者又有什么生活感悟呢？请用“------”画出来并批注自己的感受。 </vt:lpstr>
      <vt:lpstr>幻灯片 11</vt:lpstr>
      <vt:lpstr>幻灯片 12</vt:lpstr>
      <vt:lpstr>幻灯片 13</vt:lpstr>
      <vt:lpstr>幻灯片 14</vt:lpstr>
      <vt:lpstr>幻灯片 15</vt:lpstr>
      <vt:lpstr>    牵牛花</vt:lpstr>
      <vt:lpstr>青松</vt:lpstr>
      <vt:lpstr>荷花</vt:lpstr>
      <vt:lpstr>写一写:     体会和学习本文的写法，选择你喜欢的一种花或植物，进行仿写。（可以写一个片断、一首诗、一篇散文）     提示：（要写出 “物”的 特点和它所具有的人的精神；从中得到的启示或道理）   </vt:lpstr>
      <vt:lpstr>幻灯片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丁香结</dc:title>
  <dc:creator/>
  <cp:lastModifiedBy>Windows 用户</cp:lastModifiedBy>
  <cp:revision>152</cp:revision>
  <dcterms:created xsi:type="dcterms:W3CDTF">2018-09-06T09:05:00Z</dcterms:created>
  <dcterms:modified xsi:type="dcterms:W3CDTF">2019-07-13T14:39:10Z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