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1" r:id="rId3"/>
    <p:sldId id="282" r:id="rId4"/>
    <p:sldId id="294" r:id="rId5"/>
    <p:sldId id="284" r:id="rId6"/>
    <p:sldId id="295" r:id="rId7"/>
    <p:sldId id="290" r:id="rId8"/>
    <p:sldId id="296" r:id="rId9"/>
    <p:sldId id="298" r:id="rId10"/>
    <p:sldId id="297" r:id="rId11"/>
    <p:sldId id="317" r:id="rId12"/>
    <p:sldId id="318" r:id="rId13"/>
    <p:sldId id="319" r:id="rId14"/>
    <p:sldId id="325" r:id="rId15"/>
    <p:sldId id="320" r:id="rId16"/>
    <p:sldId id="326" r:id="rId17"/>
    <p:sldId id="330" r:id="rId18"/>
    <p:sldId id="331" r:id="rId19"/>
    <p:sldId id="322" r:id="rId20"/>
    <p:sldId id="327" r:id="rId21"/>
    <p:sldId id="332" r:id="rId22"/>
    <p:sldId id="333" r:id="rId23"/>
    <p:sldId id="334" r:id="rId24"/>
    <p:sldId id="335" r:id="rId25"/>
    <p:sldId id="336" r:id="rId26"/>
    <p:sldId id="337" r:id="rId27"/>
    <p:sldId id="323" r:id="rId28"/>
    <p:sldId id="328" r:id="rId29"/>
    <p:sldId id="324" r:id="rId30"/>
    <p:sldId id="329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420"/>
    <a:srgbClr val="FDA907"/>
    <a:srgbClr val="95BC49"/>
    <a:srgbClr val="1A7BAE"/>
    <a:srgbClr val="1D8AC1"/>
    <a:srgbClr val="06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38980" autoAdjust="0"/>
  </p:normalViewPr>
  <p:slideViewPr>
    <p:cSldViewPr>
      <p:cViewPr varScale="1">
        <p:scale>
          <a:sx n="147" d="100"/>
          <a:sy n="147" d="100"/>
        </p:scale>
        <p:origin x="-510" y="-96"/>
      </p:cViewPr>
      <p:guideLst>
        <p:guide orient="horz" pos="2113"/>
        <p:guide orient="horz" pos="1027"/>
        <p:guide pos="3867"/>
        <p:guide pos="19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79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790966" y="425408"/>
            <a:ext cx="2028376" cy="1177563"/>
          </a:xfrm>
          <a:custGeom>
            <a:avLst/>
            <a:gdLst/>
            <a:ahLst/>
            <a:cxnLst/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/>
          <p:nvPr userDrawn="1"/>
        </p:nvSpPr>
        <p:spPr>
          <a:xfrm rot="5400000">
            <a:off x="2809827" y="584110"/>
            <a:ext cx="2346109" cy="1177890"/>
          </a:xfrm>
          <a:custGeom>
            <a:avLst/>
            <a:gdLst/>
            <a:ahLst/>
            <a:cxnLst/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2"/>
          <p:cNvSpPr/>
          <p:nvPr userDrawn="1"/>
        </p:nvSpPr>
        <p:spPr>
          <a:xfrm rot="5400000">
            <a:off x="5324309" y="425407"/>
            <a:ext cx="2028375" cy="1177562"/>
          </a:xfrm>
          <a:custGeom>
            <a:avLst/>
            <a:gdLst/>
            <a:ahLst/>
            <a:cxnLst/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987408" y="584418"/>
            <a:ext cx="2346724" cy="1177890"/>
          </a:xfrm>
          <a:custGeom>
            <a:avLst/>
            <a:gdLst/>
            <a:ahLst/>
            <a:cxnLst/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 userDrawn="1"/>
        </p:nvSpPr>
        <p:spPr>
          <a:xfrm>
            <a:off x="2074528" y="-2513200"/>
            <a:ext cx="4994940" cy="499494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493240" y="2414232"/>
            <a:ext cx="157518" cy="1575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0" y="0"/>
            <a:ext cx="225739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225739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/>
          <a:srcRect b="20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887688" y="3792835"/>
            <a:ext cx="508556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石家庄高新区外国语学校  张天慈</a:t>
            </a:r>
            <a:endParaRPr lang="zh-CN" altLang="en-US" sz="24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0990" y="2429510"/>
            <a:ext cx="3992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6000">
                <a:solidFill>
                  <a:srgbClr val="1A7BAE"/>
                </a:solidFill>
                <a:sym typeface="+mn-ea"/>
              </a:rPr>
              <a:t>祖先的摇篮</a:t>
            </a:r>
            <a:endParaRPr lang="zh-CN" altLang="en-US" sz="6000">
              <a:solidFill>
                <a:srgbClr val="1A7BA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605" y="28253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教学策略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1131590"/>
            <a:ext cx="466201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94259" y="1885424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94259" y="4146925"/>
            <a:ext cx="804974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94259" y="2639258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06615" y="3393092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218359" y="1047979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BF3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17959" y="1801429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218359" y="2571750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BF3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17959" y="3325200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01670" y="1970699"/>
            <a:ext cx="2193018" cy="34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朗读感悟法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01670" y="3494470"/>
            <a:ext cx="219301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批注法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973937" y="2721546"/>
            <a:ext cx="2193018" cy="34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品词析句法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973937" y="1149005"/>
            <a:ext cx="219301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想象感悟法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670" y="2265045"/>
            <a:ext cx="9144000" cy="913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726815" cy="8093710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>
                <a:solidFill>
                  <a:schemeClr val="bg1"/>
                </a:solidFill>
                <a:latin typeface="+mj-lt"/>
              </a:rPr>
              <a:t>5</a:t>
            </a:r>
            <a:endParaRPr lang="en-US" altLang="zh-CN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3714" y="2306855"/>
            <a:ext cx="517837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800">
                <a:solidFill>
                  <a:schemeClr val="bg1"/>
                </a:solidFill>
              </a:rPr>
              <a:t>教学环节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58130" y="1397264"/>
            <a:ext cx="229933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 panose="020B0806030902050204"/>
              </a:rPr>
              <a:t>PART </a:t>
            </a:r>
            <a:r>
              <a:rPr lang="en-US" altLang="zh-CN" sz="4400" smtClean="0">
                <a:solidFill>
                  <a:schemeClr val="bg1"/>
                </a:solidFill>
                <a:latin typeface="Impact" panose="020B0806030902050204"/>
              </a:rPr>
              <a:t>FIVE</a:t>
            </a:r>
            <a:endParaRPr lang="zh-CN" altLang="en-US" sz="4400">
              <a:solidFill>
                <a:schemeClr val="bg1"/>
              </a:solidFill>
              <a:latin typeface="Impact" panose="020B080603090205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350" y="228555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教学环节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弦形 20"/>
          <p:cNvSpPr/>
          <p:nvPr/>
        </p:nvSpPr>
        <p:spPr>
          <a:xfrm rot="4326166">
            <a:off x="3479244" y="659316"/>
            <a:ext cx="976515" cy="2179550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3"/>
          <p:cNvSpPr/>
          <p:nvPr/>
        </p:nvSpPr>
        <p:spPr>
          <a:xfrm rot="8633980">
            <a:off x="4613040" y="705971"/>
            <a:ext cx="976536" cy="2179550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弦形 26"/>
          <p:cNvSpPr/>
          <p:nvPr/>
        </p:nvSpPr>
        <p:spPr>
          <a:xfrm rot="12929543">
            <a:off x="4925288" y="1795405"/>
            <a:ext cx="976966" cy="2179550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弦形 30"/>
          <p:cNvSpPr/>
          <p:nvPr/>
        </p:nvSpPr>
        <p:spPr>
          <a:xfrm rot="17308887">
            <a:off x="3966471" y="2433781"/>
            <a:ext cx="976545" cy="2179550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32"/>
          <p:cNvSpPr/>
          <p:nvPr/>
        </p:nvSpPr>
        <p:spPr>
          <a:xfrm>
            <a:off x="3081835" y="1727683"/>
            <a:ext cx="976499" cy="2179550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01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4028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02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82310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05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87159" y="347185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04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843534" y="2039879"/>
            <a:ext cx="131132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教学环节</a:t>
            </a:r>
            <a:endParaRPr lang="zh-CN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08075" y="1369695"/>
            <a:ext cx="2336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01.</a:t>
            </a:r>
            <a:r>
              <a:rPr lang="zh-CN" alt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小诗导入</a:t>
            </a:r>
            <a:endParaRPr lang="zh-CN" alt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67640"/>
            <a:ext cx="7620000" cy="4410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350" y="228555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教学环节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弦形 20"/>
          <p:cNvSpPr/>
          <p:nvPr/>
        </p:nvSpPr>
        <p:spPr>
          <a:xfrm rot="4326166">
            <a:off x="3479244" y="659316"/>
            <a:ext cx="976515" cy="2179550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3"/>
          <p:cNvSpPr/>
          <p:nvPr/>
        </p:nvSpPr>
        <p:spPr>
          <a:xfrm rot="8633980">
            <a:off x="4613040" y="705971"/>
            <a:ext cx="976536" cy="2179550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弦形 26"/>
          <p:cNvSpPr/>
          <p:nvPr/>
        </p:nvSpPr>
        <p:spPr>
          <a:xfrm rot="12929543">
            <a:off x="4925288" y="1795405"/>
            <a:ext cx="976966" cy="2179550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弦形 30"/>
          <p:cNvSpPr/>
          <p:nvPr/>
        </p:nvSpPr>
        <p:spPr>
          <a:xfrm rot="17308887">
            <a:off x="3966471" y="2433781"/>
            <a:ext cx="976545" cy="2179550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32"/>
          <p:cNvSpPr/>
          <p:nvPr/>
        </p:nvSpPr>
        <p:spPr>
          <a:xfrm>
            <a:off x="3081835" y="1727683"/>
            <a:ext cx="976499" cy="2179550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01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4028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02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08075" y="1369695"/>
            <a:ext cx="2336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01.</a:t>
            </a:r>
            <a:r>
              <a:rPr lang="zh-CN" alt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小诗导入</a:t>
            </a:r>
            <a:endParaRPr lang="zh-CN" alt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3245" y="774700"/>
            <a:ext cx="235839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02.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初读识字</a:t>
            </a:r>
            <a:endParaRPr lang="zh-CN" alt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5924" y="1972569"/>
            <a:ext cx="1311324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教学环节</a:t>
            </a:r>
            <a:endParaRPr lang="zh-CN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322580"/>
            <a:ext cx="8135620" cy="4445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5445"/>
            <a:ext cx="7620000" cy="43719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370" y="243840"/>
            <a:ext cx="8243570" cy="45237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350" y="228555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教学环节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弦形 20"/>
          <p:cNvSpPr/>
          <p:nvPr/>
        </p:nvSpPr>
        <p:spPr>
          <a:xfrm rot="4326166">
            <a:off x="3479244" y="659316"/>
            <a:ext cx="976515" cy="2179550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3"/>
          <p:cNvSpPr/>
          <p:nvPr/>
        </p:nvSpPr>
        <p:spPr>
          <a:xfrm rot="8633980">
            <a:off x="4613040" y="705971"/>
            <a:ext cx="976536" cy="2179550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弦形 26"/>
          <p:cNvSpPr/>
          <p:nvPr/>
        </p:nvSpPr>
        <p:spPr>
          <a:xfrm rot="12929543">
            <a:off x="4925288" y="1795405"/>
            <a:ext cx="976966" cy="2179550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弦形 30"/>
          <p:cNvSpPr/>
          <p:nvPr/>
        </p:nvSpPr>
        <p:spPr>
          <a:xfrm rot="17308887">
            <a:off x="3966471" y="2433781"/>
            <a:ext cx="976545" cy="2179550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32"/>
          <p:cNvSpPr/>
          <p:nvPr/>
        </p:nvSpPr>
        <p:spPr>
          <a:xfrm>
            <a:off x="3081835" y="1727683"/>
            <a:ext cx="976499" cy="2179550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01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4028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02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08075" y="1369695"/>
            <a:ext cx="2336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01.</a:t>
            </a:r>
            <a:r>
              <a:rPr lang="zh-CN" alt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小诗导入</a:t>
            </a:r>
            <a:endParaRPr lang="zh-CN" alt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137910" y="2051050"/>
            <a:ext cx="28549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03.读文理解，感悟“摇篮之美”</a:t>
            </a:r>
            <a:endParaRPr lang="en-US" altLang="zh-CN" sz="2800" b="1" smtClean="0">
              <a:solidFill>
                <a:schemeClr val="accent4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3245" y="774700"/>
            <a:ext cx="235839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02.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初读识字</a:t>
            </a:r>
            <a:endParaRPr lang="zh-CN" alt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5924" y="1972569"/>
            <a:ext cx="1311324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教学环节</a:t>
            </a:r>
            <a:endParaRPr lang="zh-CN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" y="145415"/>
            <a:ext cx="7952105" cy="46221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4049" y="1185829"/>
            <a:ext cx="363832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A7BAE"/>
                </a:solidFill>
              </a:rPr>
              <a:t>教材分析</a:t>
            </a:r>
            <a:endParaRPr lang="zh-CN" altLang="en-US" sz="2400" b="1">
              <a:solidFill>
                <a:srgbClr val="1A7BAE"/>
              </a:solidFill>
            </a:endParaRPr>
          </a:p>
        </p:txBody>
      </p:sp>
      <p:sp>
        <p:nvSpPr>
          <p:cNvPr id="19" name="矩形 8"/>
          <p:cNvSpPr/>
          <p:nvPr/>
        </p:nvSpPr>
        <p:spPr>
          <a:xfrm>
            <a:off x="597404" y="1221600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1A7BAE"/>
                </a:solidFill>
                <a:latin typeface="+mj-lt"/>
              </a:rPr>
              <a:t>01</a:t>
            </a:r>
            <a:endParaRPr lang="zh-CN" altLang="en-US" sz="1600">
              <a:solidFill>
                <a:srgbClr val="1A7BAE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6997" y="1945807"/>
            <a:ext cx="363832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95BC49"/>
                </a:solidFill>
              </a:rPr>
              <a:t>学情分析</a:t>
            </a:r>
            <a:endParaRPr lang="zh-CN" altLang="en-US" sz="2400" b="1">
              <a:solidFill>
                <a:srgbClr val="95BC49"/>
              </a:solidFill>
            </a:endParaRPr>
          </a:p>
        </p:txBody>
      </p:sp>
      <p:sp>
        <p:nvSpPr>
          <p:cNvPr id="22" name="矩形 8"/>
          <p:cNvSpPr/>
          <p:nvPr/>
        </p:nvSpPr>
        <p:spPr>
          <a:xfrm>
            <a:off x="604482" y="1945383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95BC49"/>
                </a:solidFill>
                <a:latin typeface="+mj-lt"/>
              </a:rPr>
              <a:t>02</a:t>
            </a:r>
            <a:endParaRPr lang="zh-CN" altLang="en-US" sz="1600">
              <a:solidFill>
                <a:srgbClr val="95BC49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3600" y="2662184"/>
            <a:ext cx="363832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DA907"/>
                </a:solidFill>
              </a:rPr>
              <a:t>教学目标</a:t>
            </a:r>
            <a:endParaRPr lang="zh-CN" altLang="en-US" sz="2400" b="1">
              <a:solidFill>
                <a:srgbClr val="FDA907"/>
              </a:solidFill>
            </a:endParaRPr>
          </a:p>
        </p:txBody>
      </p:sp>
      <p:sp>
        <p:nvSpPr>
          <p:cNvPr id="24" name="矩形 8"/>
          <p:cNvSpPr/>
          <p:nvPr/>
        </p:nvSpPr>
        <p:spPr>
          <a:xfrm>
            <a:off x="611560" y="2661760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FDA907"/>
                </a:solidFill>
                <a:latin typeface="+mj-lt"/>
              </a:rPr>
              <a:t>03</a:t>
            </a:r>
            <a:endParaRPr lang="zh-CN" altLang="en-US" sz="1600">
              <a:solidFill>
                <a:srgbClr val="FDA907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693" y="3341731"/>
            <a:ext cx="363832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BF3420"/>
                </a:solidFill>
              </a:rPr>
              <a:t>教学策略</a:t>
            </a:r>
            <a:endParaRPr lang="zh-CN" altLang="en-US" sz="2400" b="1">
              <a:solidFill>
                <a:srgbClr val="BF3420"/>
              </a:solidFill>
            </a:endParaRPr>
          </a:p>
        </p:txBody>
      </p:sp>
      <p:sp>
        <p:nvSpPr>
          <p:cNvPr id="27" name="矩形 8"/>
          <p:cNvSpPr/>
          <p:nvPr/>
        </p:nvSpPr>
        <p:spPr>
          <a:xfrm>
            <a:off x="618638" y="3378137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rgbClr val="BF3420"/>
                </a:solidFill>
                <a:latin typeface="+mj-lt"/>
              </a:rPr>
              <a:t>04</a:t>
            </a:r>
            <a:endParaRPr lang="zh-CN" altLang="en-US" sz="1600">
              <a:solidFill>
                <a:srgbClr val="BF3420"/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87036" y="0"/>
            <a:ext cx="4256964" cy="5143500"/>
            <a:chOff x="566555" y="877035"/>
            <a:chExt cx="2340260" cy="164545"/>
          </a:xfrm>
        </p:grpSpPr>
        <p:sp>
          <p:nvSpPr>
            <p:cNvPr id="12" name="矩形 11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87036" y="1997305"/>
            <a:ext cx="4256964" cy="926956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mtClean="0">
                <a:solidFill>
                  <a:schemeClr val="bg1"/>
                </a:solidFill>
                <a:latin typeface="+mj-lt"/>
              </a:rPr>
              <a:t>CONTENT</a:t>
            </a:r>
            <a:endParaRPr lang="zh-CN" altLang="en-US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矩形 8"/>
          <p:cNvSpPr/>
          <p:nvPr/>
        </p:nvSpPr>
        <p:spPr>
          <a:xfrm>
            <a:off x="604668" y="4069017"/>
            <a:ext cx="478941" cy="388931"/>
          </a:xfrm>
          <a:custGeom>
            <a:avLst/>
            <a:gdLst/>
            <a:ahLst/>
            <a:cxnLst/>
            <a:rect l="l" t="t" r="r" b="b"/>
            <a:pathLst>
              <a:path w="855095" h="855095">
                <a:moveTo>
                  <a:pt x="805897" y="427546"/>
                </a:moveTo>
                <a:lnTo>
                  <a:pt x="855095" y="427546"/>
                </a:lnTo>
                <a:lnTo>
                  <a:pt x="855095" y="855095"/>
                </a:lnTo>
                <a:lnTo>
                  <a:pt x="427546" y="855095"/>
                </a:lnTo>
                <a:lnTo>
                  <a:pt x="427546" y="805897"/>
                </a:lnTo>
                <a:lnTo>
                  <a:pt x="805897" y="805897"/>
                </a:lnTo>
                <a:close/>
                <a:moveTo>
                  <a:pt x="0" y="0"/>
                </a:moveTo>
                <a:lnTo>
                  <a:pt x="427546" y="0"/>
                </a:lnTo>
                <a:lnTo>
                  <a:pt x="427546" y="49196"/>
                </a:lnTo>
                <a:lnTo>
                  <a:pt x="49196" y="49196"/>
                </a:lnTo>
                <a:lnTo>
                  <a:pt x="49196" y="427546"/>
                </a:lnTo>
                <a:lnTo>
                  <a:pt x="0" y="4275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 smtClean="0">
                <a:solidFill>
                  <a:srgbClr val="7030A0"/>
                </a:solidFill>
                <a:latin typeface="+mj-lt"/>
              </a:rPr>
              <a:t>0</a:t>
            </a:r>
            <a:r>
              <a:rPr lang="en-US" sz="1600" smtClean="0">
                <a:solidFill>
                  <a:srgbClr val="7030A0"/>
                </a:solidFill>
                <a:latin typeface="+mj-lt"/>
              </a:rPr>
              <a:t>5</a:t>
            </a:r>
            <a:endParaRPr lang="en-US" sz="160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1113693" y="4032611"/>
            <a:ext cx="363832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教学环节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"/>
            <a:ext cx="7620000" cy="4381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" y="241300"/>
            <a:ext cx="8440420" cy="45262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59385"/>
            <a:ext cx="8096885" cy="44938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04495"/>
            <a:ext cx="7620000" cy="4333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" y="160655"/>
            <a:ext cx="5521960" cy="2995930"/>
          </a:xfrm>
          <a:prstGeom prst="rect">
            <a:avLst/>
          </a:prstGeom>
        </p:spPr>
      </p:pic>
      <p:pic>
        <p:nvPicPr>
          <p:cNvPr id="4" name="图片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85" y="1858645"/>
            <a:ext cx="5440680" cy="31826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85" y="481330"/>
            <a:ext cx="8282305" cy="42862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350" y="228555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教学环节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弦形 20"/>
          <p:cNvSpPr/>
          <p:nvPr/>
        </p:nvSpPr>
        <p:spPr>
          <a:xfrm rot="4326166">
            <a:off x="3479244" y="659316"/>
            <a:ext cx="976515" cy="2179550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3"/>
          <p:cNvSpPr/>
          <p:nvPr/>
        </p:nvSpPr>
        <p:spPr>
          <a:xfrm rot="8633980">
            <a:off x="4613040" y="705971"/>
            <a:ext cx="976536" cy="2179550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弦形 26"/>
          <p:cNvSpPr/>
          <p:nvPr/>
        </p:nvSpPr>
        <p:spPr>
          <a:xfrm rot="12929543">
            <a:off x="4925288" y="1795405"/>
            <a:ext cx="976966" cy="2179550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弦形 30"/>
          <p:cNvSpPr/>
          <p:nvPr/>
        </p:nvSpPr>
        <p:spPr>
          <a:xfrm rot="17308887">
            <a:off x="3966471" y="2433781"/>
            <a:ext cx="976545" cy="2179550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32"/>
          <p:cNvSpPr/>
          <p:nvPr/>
        </p:nvSpPr>
        <p:spPr>
          <a:xfrm>
            <a:off x="3081835" y="1727683"/>
            <a:ext cx="976499" cy="2179550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01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4028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02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82310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05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87159" y="347185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04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08075" y="1369695"/>
            <a:ext cx="2336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01.</a:t>
            </a:r>
            <a:r>
              <a:rPr lang="zh-CN" alt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小诗导入</a:t>
            </a:r>
            <a:endParaRPr lang="zh-CN" alt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21960" y="3871595"/>
            <a:ext cx="26123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04.拓展延伸，          保护美</a:t>
            </a:r>
            <a:endParaRPr lang="en-US" altLang="zh-CN" sz="2800" b="1" smtClean="0">
              <a:solidFill>
                <a:schemeClr val="accent4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3245" y="774700"/>
            <a:ext cx="235839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02.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初读识字</a:t>
            </a:r>
            <a:endParaRPr lang="zh-CN" alt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7910" y="2051050"/>
            <a:ext cx="2854960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03.读文理解，感悟“摇篮之美”</a:t>
            </a:r>
            <a:endParaRPr lang="en-US" altLang="zh-CN" sz="2800" b="1" smtClean="0">
              <a:solidFill>
                <a:schemeClr val="accent4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0364" y="1972569"/>
            <a:ext cx="1311324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教学环节</a:t>
            </a:r>
            <a:endParaRPr lang="zh-CN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87655"/>
            <a:ext cx="7620000" cy="43910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350" y="228555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教学环节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弦形 20"/>
          <p:cNvSpPr/>
          <p:nvPr/>
        </p:nvSpPr>
        <p:spPr>
          <a:xfrm rot="4326166">
            <a:off x="3479244" y="659316"/>
            <a:ext cx="976515" cy="2179550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3"/>
          <p:cNvSpPr/>
          <p:nvPr/>
        </p:nvSpPr>
        <p:spPr>
          <a:xfrm rot="8633980">
            <a:off x="4613040" y="705971"/>
            <a:ext cx="976536" cy="2179550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弦形 26"/>
          <p:cNvSpPr/>
          <p:nvPr/>
        </p:nvSpPr>
        <p:spPr>
          <a:xfrm rot="12929543">
            <a:off x="4925288" y="1795405"/>
            <a:ext cx="976966" cy="2179550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弦形 30"/>
          <p:cNvSpPr/>
          <p:nvPr/>
        </p:nvSpPr>
        <p:spPr>
          <a:xfrm rot="17308887">
            <a:off x="3966471" y="2433781"/>
            <a:ext cx="976545" cy="2179550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32"/>
          <p:cNvSpPr/>
          <p:nvPr/>
        </p:nvSpPr>
        <p:spPr>
          <a:xfrm>
            <a:off x="3081835" y="1727683"/>
            <a:ext cx="976499" cy="2179550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01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4028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02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82310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05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87159" y="347185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04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08075" y="1369695"/>
            <a:ext cx="23361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01.</a:t>
            </a:r>
            <a:r>
              <a:rPr lang="zh-CN" altLang="en-US" sz="28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小诗导入</a:t>
            </a:r>
            <a:endParaRPr lang="zh-CN" alt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21960" y="3871595"/>
            <a:ext cx="26123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04.拓展延伸，          保护美</a:t>
            </a:r>
            <a:endParaRPr lang="en-US" altLang="zh-CN" sz="2800" b="1" smtClean="0">
              <a:solidFill>
                <a:schemeClr val="accent4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3245" y="774700"/>
            <a:ext cx="235839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02.</a:t>
            </a:r>
            <a:r>
              <a:rPr lang="zh-CN" altLang="en-US" sz="28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初读识字</a:t>
            </a:r>
            <a:endParaRPr lang="zh-CN" alt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7910" y="2051050"/>
            <a:ext cx="2854960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03.读文理解，感悟“摇篮之美”</a:t>
            </a:r>
            <a:endParaRPr lang="en-US" altLang="zh-CN" sz="2800" b="1" smtClean="0">
              <a:solidFill>
                <a:schemeClr val="accent4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0364" y="1972569"/>
            <a:ext cx="1311324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教学环节</a:t>
            </a:r>
            <a:endParaRPr lang="zh-CN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4395" y="3385185"/>
            <a:ext cx="2392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05.</a:t>
            </a:r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布置作业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580"/>
            <a:ext cx="2133600" cy="273685"/>
          </a:xfrm>
        </p:spPr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294005"/>
            <a:ext cx="7433310" cy="43446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7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166620"/>
            <a:ext cx="9144000" cy="858520"/>
          </a:xfrm>
          <a:prstGeom prst="rect">
            <a:avLst/>
          </a:prstGeom>
          <a:solidFill>
            <a:srgbClr val="1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2723823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5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400">
                <a:solidFill>
                  <a:schemeClr val="bg1"/>
                </a:solidFill>
              </a:rPr>
              <a:t>教材分析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4541" y="1397264"/>
            <a:ext cx="2252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 panose="020B0806030902050204"/>
              </a:rPr>
              <a:t>PART ONE</a:t>
            </a:r>
            <a:endParaRPr lang="zh-CN" altLang="en-US" sz="4400">
              <a:solidFill>
                <a:schemeClr val="bg1"/>
              </a:solidFill>
              <a:latin typeface="Impact" panose="020B080603090205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605" y="28253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教材分析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4702810" y="776605"/>
            <a:ext cx="4324985" cy="4147820"/>
          </a:xfrm>
          <a:prstGeom prst="ellipse">
            <a:avLst/>
          </a:prstGeom>
          <a:noFill/>
          <a:ln>
            <a:solidFill>
              <a:srgbClr val="1A7B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46075" y="875665"/>
            <a:ext cx="4281805" cy="4048760"/>
          </a:xfrm>
          <a:prstGeom prst="ellipse">
            <a:avLst/>
          </a:prstGeom>
          <a:noFill/>
          <a:ln>
            <a:solidFill>
              <a:srgbClr val="1A7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62610" y="1454150"/>
            <a:ext cx="384873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祖先的摇篮》是一首儿童诗，诗中描绘了苍苍茫茫的原始森林，展现了祖先们在此摘野果、掏鹊蛋、逗小松鼠、采野蔷薇、捉红蜻蜓、逮绿蝈蝈的生活场景。字里行间流露出一种美好的感受，抒发了对大自然的热爱之情。诗歌语言凝练，意境深远，读来令人回味。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3735" y="996250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1A7BAE"/>
                </a:solidFill>
              </a:rPr>
              <a:t>一主教材</a:t>
            </a:r>
            <a:endParaRPr lang="zh-CN" altLang="en-US" sz="2800" b="1">
              <a:solidFill>
                <a:srgbClr val="1A7BA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8385" y="1590040"/>
            <a:ext cx="4013200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《摇篮》是《你读我诵》第八单元的一首儿童诗，文字简短精炼，语句优美生动，小诗的内容告诉了我们什么是摇篮，摇篮有什么作用，激发学生的兴趣，再过渡到“一主教材”中的《祖先的摇篮》，既揭示题目又富有童趣。</a:t>
            </a:r>
            <a:endParaRPr lang="en-US" altLang="zh-CN" sz="18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02655" y="1060450"/>
            <a:ext cx="17259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>
                <a:solidFill>
                  <a:srgbClr val="1A7BAE"/>
                </a:solidFill>
              </a:rPr>
              <a:t>两翼读本</a:t>
            </a:r>
            <a:r>
              <a:rPr lang="en-US" altLang="zh-CN" sz="1600" b="1">
                <a:solidFill>
                  <a:srgbClr val="1A7BAE"/>
                </a:solidFill>
              </a:rPr>
              <a:t> </a:t>
            </a:r>
            <a:endParaRPr lang="zh-CN" altLang="en-US" sz="1600" b="1">
              <a:solidFill>
                <a:srgbClr val="1A7BAE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23102" y="996477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14237" y="1060612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2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166620"/>
            <a:ext cx="9144000" cy="8585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53173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smtClean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87475"/>
            <a:ext cx="517837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400" smtClean="0">
                <a:solidFill>
                  <a:schemeClr val="bg1"/>
                </a:solidFill>
              </a:rPr>
              <a:t>学情分析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2629" y="1397264"/>
            <a:ext cx="2444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 panose="020B0806030902050204"/>
              </a:rPr>
              <a:t>PART </a:t>
            </a:r>
            <a:r>
              <a:rPr lang="en-US" altLang="zh-CN" sz="4400" smtClean="0">
                <a:solidFill>
                  <a:schemeClr val="bg1"/>
                </a:solidFill>
                <a:latin typeface="Impact" panose="020B0806030902050204"/>
              </a:rPr>
              <a:t>TWO</a:t>
            </a:r>
            <a:endParaRPr lang="zh-CN" altLang="en-US" sz="4400">
              <a:solidFill>
                <a:schemeClr val="bg1"/>
              </a:solidFill>
              <a:latin typeface="Impact" panose="020B080603090205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4295" y="28126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学情分析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01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82310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05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87159" y="347185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</a:rPr>
              <a:t>04</a:t>
            </a:r>
            <a:endParaRPr lang="en-US" altLang="zh-CN" sz="2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340" y="962660"/>
            <a:ext cx="78955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本课是一首儿童诗，对于二年级的学生来说，内容不难理解，课文中的内容也是学生在生活中接触过的。但是苍苍茫茫的原始森林对我们孩子来说了解甚少。因此，教师需要补充适当的资料，采用直观形象的手段帮助学生进行感知。而本课是读写联动课型，低年级儿童语言表达能力还有所欠缺，如何通过多种形式的读使学生达到由诗文内容展开想象来写作，这也成为我们这节课重点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670" y="1945640"/>
            <a:ext cx="9144000" cy="881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720890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smtClean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>
                <a:solidFill>
                  <a:schemeClr val="bg1"/>
                </a:solidFill>
              </a:rPr>
              <a:t>教学目标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5080" y="1275344"/>
            <a:ext cx="274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 panose="020B0806030902050204"/>
              </a:rPr>
              <a:t>PART </a:t>
            </a:r>
            <a:r>
              <a:rPr lang="en-US" altLang="zh-CN" sz="4400" smtClean="0">
                <a:solidFill>
                  <a:schemeClr val="bg1"/>
                </a:solidFill>
                <a:latin typeface="Impact" panose="020B0806030902050204"/>
              </a:rPr>
              <a:t>THREE</a:t>
            </a:r>
            <a:endParaRPr lang="zh-CN" altLang="en-US" sz="4400">
              <a:solidFill>
                <a:schemeClr val="bg1"/>
              </a:solidFill>
              <a:latin typeface="Impact" panose="020B080603090205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605" y="282530"/>
            <a:ext cx="387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教学目标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852805" y="781050"/>
            <a:ext cx="7409180" cy="1205230"/>
          </a:xfrm>
          <a:prstGeom prst="roundRect">
            <a:avLst>
              <a:gd name="adj" fmla="val 900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776095" y="781050"/>
            <a:ext cx="6306185" cy="1205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827530" y="977900"/>
            <a:ext cx="643445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1、认识7个生字，认读含有“摘、采”等动词的词语，体会动词的恰当使用。 </a:t>
            </a:r>
            <a:endParaRPr lang="en-US" altLang="zh-CN" sz="14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2、正确、流利、有感情地朗读课文，读好问句。</a:t>
            </a:r>
            <a:endParaRPr lang="en-US" altLang="zh-CN" sz="14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3、展开想象，想想人们还会在祖先的摇篮里做些什么，仿写第二、三小节。</a:t>
            </a:r>
            <a:endParaRPr lang="en-US" altLang="zh-CN" sz="14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852805" y="2222500"/>
            <a:ext cx="7409180" cy="1235710"/>
          </a:xfrm>
          <a:prstGeom prst="roundRect">
            <a:avLst>
              <a:gd name="adj" fmla="val 9001"/>
            </a:avLst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776095" y="2222500"/>
            <a:ext cx="6306185" cy="1235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26717" y="2379435"/>
            <a:ext cx="6075675" cy="88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1.充分发挥学生学习的主体性，在读中理解、感悟课文。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2.掌握利用关键词语帮助理解课文的阅读方法。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852805" y="3776980"/>
            <a:ext cx="7409180" cy="1198880"/>
          </a:xfrm>
          <a:prstGeom prst="roundRect">
            <a:avLst>
              <a:gd name="adj" fmla="val 900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776095" y="3776345"/>
            <a:ext cx="6306185" cy="1199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826717" y="3811265"/>
            <a:ext cx="607567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培养学生热爱大自然和热爱生活的美好情感，增强环保意识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615" y="962660"/>
            <a:ext cx="708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知识与技能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28370" y="2379345"/>
            <a:ext cx="7632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过程与方法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3615" y="3776980"/>
            <a:ext cx="781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情感态度价值观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3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670" y="2155190"/>
            <a:ext cx="9144000" cy="9137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51570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 smtClean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800">
                <a:solidFill>
                  <a:schemeClr val="bg1"/>
                </a:solidFill>
              </a:rPr>
              <a:t>教学策略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2705" y="1397264"/>
            <a:ext cx="25247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 panose="020B0806030902050204"/>
              </a:rPr>
              <a:t>PART </a:t>
            </a:r>
            <a:r>
              <a:rPr lang="en-US" altLang="zh-CN" sz="4400" smtClean="0">
                <a:solidFill>
                  <a:schemeClr val="bg1"/>
                </a:solidFill>
                <a:latin typeface="Impact" panose="020B0806030902050204"/>
              </a:rPr>
              <a:t>FOUR</a:t>
            </a:r>
            <a:endParaRPr lang="zh-CN" altLang="en-US" sz="4400">
              <a:solidFill>
                <a:schemeClr val="bg1"/>
              </a:solidFill>
              <a:latin typeface="Impact" panose="020B080603090205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演示</Application>
  <PresentationFormat>全屏显示(16:9)</PresentationFormat>
  <Paragraphs>225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Impact</vt:lpstr>
      <vt:lpstr>Impact</vt:lpstr>
      <vt:lpstr>微软雅黑</vt:lpstr>
      <vt:lpstr>Arial Unicode MS</vt:lpstr>
      <vt:lpstr>Calibri</vt:lpstr>
      <vt:lpstr>楷体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\(^o^)/~</cp:lastModifiedBy>
  <cp:revision>586</cp:revision>
  <dcterms:created xsi:type="dcterms:W3CDTF">2019-07-11T01:27:45Z</dcterms:created>
  <dcterms:modified xsi:type="dcterms:W3CDTF">2019-07-11T02:29:41Z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2052-11.1.0.8642</vt:lpwstr>
  </property>
</Properties>
</file>