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6"/>
  </p:notesMasterIdLst>
  <p:sldIdLst>
    <p:sldId id="258" r:id="rId3"/>
    <p:sldId id="288" r:id="rId4"/>
    <p:sldId id="291" r:id="rId5"/>
    <p:sldId id="292" r:id="rId6"/>
    <p:sldId id="293" r:id="rId7"/>
    <p:sldId id="295" r:id="rId8"/>
    <p:sldId id="296" r:id="rId9"/>
    <p:sldId id="297" r:id="rId10"/>
    <p:sldId id="299" r:id="rId11"/>
    <p:sldId id="300" r:id="rId12"/>
    <p:sldId id="301" r:id="rId13"/>
    <p:sldId id="302" r:id="rId14"/>
    <p:sldId id="294" r:id="rId15"/>
    <p:sldId id="303" r:id="rId16"/>
    <p:sldId id="298" r:id="rId17"/>
    <p:sldId id="259" r:id="rId18"/>
    <p:sldId id="304" r:id="rId19"/>
    <p:sldId id="284" r:id="rId20"/>
    <p:sldId id="305" r:id="rId21"/>
    <p:sldId id="306" r:id="rId22"/>
    <p:sldId id="307" r:id="rId23"/>
    <p:sldId id="271" r:id="rId24"/>
    <p:sldId id="283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96D"/>
    <a:srgbClr val="E15941"/>
    <a:srgbClr val="0A1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4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2" y="56"/>
      </p:cViewPr>
      <p:guideLst>
        <p:guide orient="horz" pos="38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526FD-1ECB-41E8-8D7C-D6E5CFE8AD0B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B1B0C-D2F2-4962-9E86-1B79C6623E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9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1B0C-D2F2-4962-9E86-1B79C6623E4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62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1pPr>
            <a:lvl2pPr marL="742950" indent="-285750"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2pPr>
            <a:lvl3pPr marL="1143000" indent="-228600"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3pPr>
            <a:lvl4pPr marL="1600200" indent="-228600"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4pPr>
            <a:lvl5pPr marL="2057400" indent="-228600"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54B3EB-9138-430B-8659-2A5D0EBAD29F}" type="slidenum">
              <a:rPr lang="zh-CN" altLang="en-US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 smtClean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29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1B0C-D2F2-4962-9E86-1B79C6623E4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66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1B0C-D2F2-4962-9E86-1B79C6623E4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0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1B0C-D2F2-4962-9E86-1B79C6623E4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99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B1B0C-D2F2-4962-9E86-1B79C6623E4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27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974532"/>
      </p:ext>
    </p:extLst>
  </p:cSld>
  <p:clrMapOvr>
    <a:masterClrMapping/>
  </p:clrMapOvr>
  <p:transition spd="slow" advClick="0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041457"/>
      </p:ext>
    </p:extLst>
  </p:cSld>
  <p:clrMapOvr>
    <a:masterClrMapping/>
  </p:clrMapOvr>
  <p:transition spd="slow" advClick="0" advTm="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376580"/>
      </p:ext>
    </p:extLst>
  </p:cSld>
  <p:clrMapOvr>
    <a:masterClrMapping/>
  </p:clrMapOvr>
  <p:transition spd="slow" advClick="0" advTm="2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554829"/>
      </p:ext>
    </p:extLst>
  </p:cSld>
  <p:clrMapOvr>
    <a:masterClrMapping/>
  </p:clrMapOvr>
  <p:transition spd="slow" advClick="0" advTm="2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478530"/>
      </p:ext>
    </p:extLst>
  </p:cSld>
  <p:clrMapOvr>
    <a:masterClrMapping/>
  </p:clrMapOvr>
  <p:transition spd="slow" advClick="0" advTm="2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430D0B-665F-47EC-BE68-C566CEEEF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6971062-0870-4CBC-907A-27D01D6415A1}"/>
              </a:ext>
            </a:extLst>
          </p:cNvPr>
          <p:cNvSpPr/>
          <p:nvPr userDrawn="1"/>
        </p:nvSpPr>
        <p:spPr>
          <a:xfrm>
            <a:off x="521776" y="468823"/>
            <a:ext cx="11148448" cy="5920352"/>
          </a:xfrm>
          <a:prstGeom prst="rect">
            <a:avLst/>
          </a:prstGeom>
          <a:solidFill>
            <a:srgbClr val="F5F4EB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1" name="图片 10" descr="图片包含 服装&#10;&#10;已生成高可信度的说明">
            <a:extLst>
              <a:ext uri="{FF2B5EF4-FFF2-40B4-BE49-F238E27FC236}">
                <a16:creationId xmlns:a16="http://schemas.microsoft.com/office/drawing/2014/main" xmlns="" id="{248C05D5-D399-4DC4-AAD2-11EEE781E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8"/>
          <a:stretch/>
        </p:blipFill>
        <p:spPr>
          <a:xfrm>
            <a:off x="0" y="11013"/>
            <a:ext cx="12192000" cy="68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00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430D0B-665F-47EC-BE68-C566CEEEF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65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4430D0B-665F-47EC-BE68-C566CEEEF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9AD02C3-6AA6-487C-86A7-391C91630F1F}"/>
              </a:ext>
            </a:extLst>
          </p:cNvPr>
          <p:cNvSpPr/>
          <p:nvPr userDrawn="1"/>
        </p:nvSpPr>
        <p:spPr>
          <a:xfrm>
            <a:off x="521776" y="468823"/>
            <a:ext cx="11148448" cy="5920352"/>
          </a:xfrm>
          <a:prstGeom prst="rect">
            <a:avLst/>
          </a:prstGeom>
          <a:solidFill>
            <a:srgbClr val="F5F4EB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02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23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41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8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12984"/>
      </p:ext>
    </p:extLst>
  </p:cSld>
  <p:clrMapOvr>
    <a:masterClrMapping/>
  </p:clrMapOvr>
  <p:transition spd="slow" advClick="0" advTm="2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07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11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48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25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02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1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60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3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23653"/>
      </p:ext>
    </p:extLst>
  </p:cSld>
  <p:clrMapOvr>
    <a:masterClrMapping/>
  </p:clrMapOvr>
  <p:transition spd="slow" advClick="0" advTm="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11148"/>
      </p:ext>
    </p:extLst>
  </p:cSld>
  <p:clrMapOvr>
    <a:masterClrMapping/>
  </p:clrMapOvr>
  <p:transition spd="slow" advClick="0" advTm="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062308"/>
      </p:ext>
    </p:extLst>
  </p:cSld>
  <p:clrMapOvr>
    <a:masterClrMapping/>
  </p:clrMapOvr>
  <p:transition spd="slow" advClick="0" advTm="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564293"/>
      </p:ext>
    </p:extLst>
  </p:cSld>
  <p:clrMapOvr>
    <a:masterClrMapping/>
  </p:clrMapOvr>
  <p:transition spd="slow" advClick="0" advTm="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934967"/>
      </p:ext>
    </p:extLst>
  </p:cSld>
  <p:clrMapOvr>
    <a:masterClrMapping/>
  </p:clrMapOvr>
  <p:transition spd="slow" advClick="0" advTm="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8EF53A7-2C4A-4932-8029-913D6C5C80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r="23496"/>
          <a:stretch/>
        </p:blipFill>
        <p:spPr>
          <a:xfrm>
            <a:off x="2592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13C73B1-3376-4581-8E66-058FF0A29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6" b="13751"/>
          <a:stretch/>
        </p:blipFill>
        <p:spPr>
          <a:xfrm>
            <a:off x="279920" y="0"/>
            <a:ext cx="121800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1672"/>
      </p:ext>
    </p:extLst>
  </p:cSld>
  <p:clrMapOvr>
    <a:masterClrMapping/>
  </p:clrMapOvr>
  <p:transition spd="slow" advClick="0" advTm="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860195"/>
      </p:ext>
    </p:extLst>
  </p:cSld>
  <p:clrMapOvr>
    <a:masterClrMapping/>
  </p:clrMapOvr>
  <p:transition spd="slow" advClick="0" advTm="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9A8CA3E-0C79-4C1F-BDA5-00BCBABD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2CF5590-5A61-4602-B921-7C6D33945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8C729-B8A5-4B8D-BA6D-5AE061BB0DBD}" type="datetimeFigureOut">
              <a:rPr lang="zh-CN" altLang="en-US" smtClean="0"/>
              <a:t>2019/7/14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45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ransition spd="slow" advClick="0" advTm="2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2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E75F6D8-E461-4D0F-87B4-A17FE7D09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74572"/>
          <a:stretch/>
        </p:blipFill>
        <p:spPr>
          <a:xfrm>
            <a:off x="0" y="0"/>
            <a:ext cx="1859400" cy="28223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3B6E9FA-9308-4D2B-B411-911A542CA1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9" r="5555"/>
          <a:stretch/>
        </p:blipFill>
        <p:spPr>
          <a:xfrm>
            <a:off x="9610344" y="91440"/>
            <a:ext cx="2581656" cy="318219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1472184" y="1852893"/>
            <a:ext cx="12637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主题阅读基本理念</a:t>
            </a:r>
            <a:endParaRPr lang="en-US" altLang="zh-CN" sz="32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2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——</a:t>
            </a:r>
            <a:r>
              <a:rPr lang="zh-CN" altLang="en-US" sz="32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三年级上册第四单元“猜想故事”</a:t>
            </a:r>
            <a:endParaRPr lang="zh-CN" altLang="en-US" sz="32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0272"/>
            <a:ext cx="1941576" cy="3157728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>
            <a:off x="1051560" y="4479364"/>
            <a:ext cx="11242473" cy="1235636"/>
          </a:xfrm>
          <a:custGeom>
            <a:avLst/>
            <a:gdLst>
              <a:gd name="connsiteX0" fmla="*/ 0 w 10392081"/>
              <a:gd name="connsiteY0" fmla="*/ 826818 h 1220010"/>
              <a:gd name="connsiteX1" fmla="*/ 1316736 w 10392081"/>
              <a:gd name="connsiteY1" fmla="*/ 634794 h 1220010"/>
              <a:gd name="connsiteX2" fmla="*/ 3054096 w 10392081"/>
              <a:gd name="connsiteY2" fmla="*/ 223314 h 1220010"/>
              <a:gd name="connsiteX3" fmla="*/ 5312664 w 10392081"/>
              <a:gd name="connsiteY3" fmla="*/ 570786 h 1220010"/>
              <a:gd name="connsiteX4" fmla="*/ 7269480 w 10392081"/>
              <a:gd name="connsiteY4" fmla="*/ 3858 h 1220010"/>
              <a:gd name="connsiteX5" fmla="*/ 9601200 w 10392081"/>
              <a:gd name="connsiteY5" fmla="*/ 351330 h 1220010"/>
              <a:gd name="connsiteX6" fmla="*/ 10287000 w 10392081"/>
              <a:gd name="connsiteY6" fmla="*/ 918258 h 1220010"/>
              <a:gd name="connsiteX7" fmla="*/ 10378440 w 10392081"/>
              <a:gd name="connsiteY7" fmla="*/ 1220010 h 1220010"/>
              <a:gd name="connsiteX0" fmla="*/ 0 w 11264086"/>
              <a:gd name="connsiteY0" fmla="*/ 579930 h 1220010"/>
              <a:gd name="connsiteX1" fmla="*/ 2188741 w 11264086"/>
              <a:gd name="connsiteY1" fmla="*/ 634794 h 1220010"/>
              <a:gd name="connsiteX2" fmla="*/ 3926101 w 11264086"/>
              <a:gd name="connsiteY2" fmla="*/ 223314 h 1220010"/>
              <a:gd name="connsiteX3" fmla="*/ 6184669 w 11264086"/>
              <a:gd name="connsiteY3" fmla="*/ 570786 h 1220010"/>
              <a:gd name="connsiteX4" fmla="*/ 8141485 w 11264086"/>
              <a:gd name="connsiteY4" fmla="*/ 3858 h 1220010"/>
              <a:gd name="connsiteX5" fmla="*/ 10473205 w 11264086"/>
              <a:gd name="connsiteY5" fmla="*/ 351330 h 1220010"/>
              <a:gd name="connsiteX6" fmla="*/ 11159005 w 11264086"/>
              <a:gd name="connsiteY6" fmla="*/ 918258 h 1220010"/>
              <a:gd name="connsiteX7" fmla="*/ 11250445 w 11264086"/>
              <a:gd name="connsiteY7" fmla="*/ 1220010 h 1220010"/>
              <a:gd name="connsiteX0" fmla="*/ 0 w 10685809"/>
              <a:gd name="connsiteY0" fmla="*/ 689658 h 1220010"/>
              <a:gd name="connsiteX1" fmla="*/ 1610464 w 10685809"/>
              <a:gd name="connsiteY1" fmla="*/ 634794 h 1220010"/>
              <a:gd name="connsiteX2" fmla="*/ 3347824 w 10685809"/>
              <a:gd name="connsiteY2" fmla="*/ 223314 h 1220010"/>
              <a:gd name="connsiteX3" fmla="*/ 5606392 w 10685809"/>
              <a:gd name="connsiteY3" fmla="*/ 570786 h 1220010"/>
              <a:gd name="connsiteX4" fmla="*/ 7563208 w 10685809"/>
              <a:gd name="connsiteY4" fmla="*/ 3858 h 1220010"/>
              <a:gd name="connsiteX5" fmla="*/ 9894928 w 10685809"/>
              <a:gd name="connsiteY5" fmla="*/ 351330 h 1220010"/>
              <a:gd name="connsiteX6" fmla="*/ 10580728 w 10685809"/>
              <a:gd name="connsiteY6" fmla="*/ 918258 h 1220010"/>
              <a:gd name="connsiteX7" fmla="*/ 10672168 w 10685809"/>
              <a:gd name="connsiteY7" fmla="*/ 1220010 h 1220010"/>
              <a:gd name="connsiteX0" fmla="*/ 0 w 11236549"/>
              <a:gd name="connsiteY0" fmla="*/ 570786 h 1220010"/>
              <a:gd name="connsiteX1" fmla="*/ 2161204 w 11236549"/>
              <a:gd name="connsiteY1" fmla="*/ 634794 h 1220010"/>
              <a:gd name="connsiteX2" fmla="*/ 3898564 w 11236549"/>
              <a:gd name="connsiteY2" fmla="*/ 223314 h 1220010"/>
              <a:gd name="connsiteX3" fmla="*/ 6157132 w 11236549"/>
              <a:gd name="connsiteY3" fmla="*/ 570786 h 1220010"/>
              <a:gd name="connsiteX4" fmla="*/ 8113948 w 11236549"/>
              <a:gd name="connsiteY4" fmla="*/ 3858 h 1220010"/>
              <a:gd name="connsiteX5" fmla="*/ 10445668 w 11236549"/>
              <a:gd name="connsiteY5" fmla="*/ 351330 h 1220010"/>
              <a:gd name="connsiteX6" fmla="*/ 11131468 w 11236549"/>
              <a:gd name="connsiteY6" fmla="*/ 918258 h 1220010"/>
              <a:gd name="connsiteX7" fmla="*/ 11222908 w 11236549"/>
              <a:gd name="connsiteY7" fmla="*/ 1220010 h 1220010"/>
              <a:gd name="connsiteX0" fmla="*/ 0 w 11236549"/>
              <a:gd name="connsiteY0" fmla="*/ 570786 h 1220010"/>
              <a:gd name="connsiteX1" fmla="*/ 823050 w 11236549"/>
              <a:gd name="connsiteY1" fmla="*/ 808530 h 1220010"/>
              <a:gd name="connsiteX2" fmla="*/ 2161204 w 11236549"/>
              <a:gd name="connsiteY2" fmla="*/ 634794 h 1220010"/>
              <a:gd name="connsiteX3" fmla="*/ 3898564 w 11236549"/>
              <a:gd name="connsiteY3" fmla="*/ 223314 h 1220010"/>
              <a:gd name="connsiteX4" fmla="*/ 6157132 w 11236549"/>
              <a:gd name="connsiteY4" fmla="*/ 570786 h 1220010"/>
              <a:gd name="connsiteX5" fmla="*/ 8113948 w 11236549"/>
              <a:gd name="connsiteY5" fmla="*/ 3858 h 1220010"/>
              <a:gd name="connsiteX6" fmla="*/ 10445668 w 11236549"/>
              <a:gd name="connsiteY6" fmla="*/ 351330 h 1220010"/>
              <a:gd name="connsiteX7" fmla="*/ 11131468 w 11236549"/>
              <a:gd name="connsiteY7" fmla="*/ 918258 h 1220010"/>
              <a:gd name="connsiteX8" fmla="*/ 11222908 w 11236549"/>
              <a:gd name="connsiteY8" fmla="*/ 1220010 h 1220010"/>
              <a:gd name="connsiteX0" fmla="*/ 0 w 11236549"/>
              <a:gd name="connsiteY0" fmla="*/ 570786 h 1220010"/>
              <a:gd name="connsiteX1" fmla="*/ 419174 w 11236549"/>
              <a:gd name="connsiteY1" fmla="*/ 589074 h 1220010"/>
              <a:gd name="connsiteX2" fmla="*/ 823050 w 11236549"/>
              <a:gd name="connsiteY2" fmla="*/ 808530 h 1220010"/>
              <a:gd name="connsiteX3" fmla="*/ 2161204 w 11236549"/>
              <a:gd name="connsiteY3" fmla="*/ 634794 h 1220010"/>
              <a:gd name="connsiteX4" fmla="*/ 3898564 w 11236549"/>
              <a:gd name="connsiteY4" fmla="*/ 223314 h 1220010"/>
              <a:gd name="connsiteX5" fmla="*/ 6157132 w 11236549"/>
              <a:gd name="connsiteY5" fmla="*/ 570786 h 1220010"/>
              <a:gd name="connsiteX6" fmla="*/ 8113948 w 11236549"/>
              <a:gd name="connsiteY6" fmla="*/ 3858 h 1220010"/>
              <a:gd name="connsiteX7" fmla="*/ 10445668 w 11236549"/>
              <a:gd name="connsiteY7" fmla="*/ 351330 h 1220010"/>
              <a:gd name="connsiteX8" fmla="*/ 11131468 w 11236549"/>
              <a:gd name="connsiteY8" fmla="*/ 918258 h 1220010"/>
              <a:gd name="connsiteX9" fmla="*/ 11222908 w 11236549"/>
              <a:gd name="connsiteY9" fmla="*/ 1220010 h 1220010"/>
              <a:gd name="connsiteX0" fmla="*/ 0 w 11236549"/>
              <a:gd name="connsiteY0" fmla="*/ 570786 h 1220010"/>
              <a:gd name="connsiteX1" fmla="*/ 419174 w 11236549"/>
              <a:gd name="connsiteY1" fmla="*/ 589074 h 1220010"/>
              <a:gd name="connsiteX2" fmla="*/ 758552 w 11236549"/>
              <a:gd name="connsiteY2" fmla="*/ 753666 h 1220010"/>
              <a:gd name="connsiteX3" fmla="*/ 823050 w 11236549"/>
              <a:gd name="connsiteY3" fmla="*/ 808530 h 1220010"/>
              <a:gd name="connsiteX4" fmla="*/ 2161204 w 11236549"/>
              <a:gd name="connsiteY4" fmla="*/ 634794 h 1220010"/>
              <a:gd name="connsiteX5" fmla="*/ 3898564 w 11236549"/>
              <a:gd name="connsiteY5" fmla="*/ 223314 h 1220010"/>
              <a:gd name="connsiteX6" fmla="*/ 6157132 w 11236549"/>
              <a:gd name="connsiteY6" fmla="*/ 570786 h 1220010"/>
              <a:gd name="connsiteX7" fmla="*/ 8113948 w 11236549"/>
              <a:gd name="connsiteY7" fmla="*/ 3858 h 1220010"/>
              <a:gd name="connsiteX8" fmla="*/ 10445668 w 11236549"/>
              <a:gd name="connsiteY8" fmla="*/ 351330 h 1220010"/>
              <a:gd name="connsiteX9" fmla="*/ 11131468 w 11236549"/>
              <a:gd name="connsiteY9" fmla="*/ 918258 h 1220010"/>
              <a:gd name="connsiteX10" fmla="*/ 11222908 w 11236549"/>
              <a:gd name="connsiteY10" fmla="*/ 1220010 h 1220010"/>
              <a:gd name="connsiteX0" fmla="*/ 0 w 11236549"/>
              <a:gd name="connsiteY0" fmla="*/ 570786 h 1220010"/>
              <a:gd name="connsiteX1" fmla="*/ 419174 w 11236549"/>
              <a:gd name="connsiteY1" fmla="*/ 589074 h 1220010"/>
              <a:gd name="connsiteX2" fmla="*/ 758552 w 11236549"/>
              <a:gd name="connsiteY2" fmla="*/ 753666 h 1220010"/>
              <a:gd name="connsiteX3" fmla="*/ 1426236 w 11236549"/>
              <a:gd name="connsiteY3" fmla="*/ 1082850 h 1220010"/>
              <a:gd name="connsiteX4" fmla="*/ 2161204 w 11236549"/>
              <a:gd name="connsiteY4" fmla="*/ 634794 h 1220010"/>
              <a:gd name="connsiteX5" fmla="*/ 3898564 w 11236549"/>
              <a:gd name="connsiteY5" fmla="*/ 223314 h 1220010"/>
              <a:gd name="connsiteX6" fmla="*/ 6157132 w 11236549"/>
              <a:gd name="connsiteY6" fmla="*/ 570786 h 1220010"/>
              <a:gd name="connsiteX7" fmla="*/ 8113948 w 11236549"/>
              <a:gd name="connsiteY7" fmla="*/ 3858 h 1220010"/>
              <a:gd name="connsiteX8" fmla="*/ 10445668 w 11236549"/>
              <a:gd name="connsiteY8" fmla="*/ 351330 h 1220010"/>
              <a:gd name="connsiteX9" fmla="*/ 11131468 w 11236549"/>
              <a:gd name="connsiteY9" fmla="*/ 918258 h 1220010"/>
              <a:gd name="connsiteX10" fmla="*/ 11222908 w 11236549"/>
              <a:gd name="connsiteY10" fmla="*/ 1220010 h 1220010"/>
              <a:gd name="connsiteX0" fmla="*/ 0 w 11236549"/>
              <a:gd name="connsiteY0" fmla="*/ 570786 h 1220010"/>
              <a:gd name="connsiteX1" fmla="*/ 364339 w 11236549"/>
              <a:gd name="connsiteY1" fmla="*/ 525066 h 1220010"/>
              <a:gd name="connsiteX2" fmla="*/ 758552 w 11236549"/>
              <a:gd name="connsiteY2" fmla="*/ 753666 h 1220010"/>
              <a:gd name="connsiteX3" fmla="*/ 1426236 w 11236549"/>
              <a:gd name="connsiteY3" fmla="*/ 1082850 h 1220010"/>
              <a:gd name="connsiteX4" fmla="*/ 2161204 w 11236549"/>
              <a:gd name="connsiteY4" fmla="*/ 634794 h 1220010"/>
              <a:gd name="connsiteX5" fmla="*/ 3898564 w 11236549"/>
              <a:gd name="connsiteY5" fmla="*/ 223314 h 1220010"/>
              <a:gd name="connsiteX6" fmla="*/ 6157132 w 11236549"/>
              <a:gd name="connsiteY6" fmla="*/ 570786 h 1220010"/>
              <a:gd name="connsiteX7" fmla="*/ 8113948 w 11236549"/>
              <a:gd name="connsiteY7" fmla="*/ 3858 h 1220010"/>
              <a:gd name="connsiteX8" fmla="*/ 10445668 w 11236549"/>
              <a:gd name="connsiteY8" fmla="*/ 351330 h 1220010"/>
              <a:gd name="connsiteX9" fmla="*/ 11131468 w 11236549"/>
              <a:gd name="connsiteY9" fmla="*/ 918258 h 1220010"/>
              <a:gd name="connsiteX10" fmla="*/ 11222908 w 11236549"/>
              <a:gd name="connsiteY10" fmla="*/ 1220010 h 1220010"/>
              <a:gd name="connsiteX0" fmla="*/ 0 w 11236549"/>
              <a:gd name="connsiteY0" fmla="*/ 586412 h 1235636"/>
              <a:gd name="connsiteX1" fmla="*/ 364339 w 11236549"/>
              <a:gd name="connsiteY1" fmla="*/ 540692 h 1235636"/>
              <a:gd name="connsiteX2" fmla="*/ 758552 w 11236549"/>
              <a:gd name="connsiteY2" fmla="*/ 769292 h 1235636"/>
              <a:gd name="connsiteX3" fmla="*/ 1426236 w 11236549"/>
              <a:gd name="connsiteY3" fmla="*/ 1098476 h 1235636"/>
              <a:gd name="connsiteX4" fmla="*/ 2161204 w 11236549"/>
              <a:gd name="connsiteY4" fmla="*/ 650420 h 1235636"/>
              <a:gd name="connsiteX5" fmla="*/ 3898564 w 11236549"/>
              <a:gd name="connsiteY5" fmla="*/ 238940 h 1235636"/>
              <a:gd name="connsiteX6" fmla="*/ 6010905 w 11236549"/>
              <a:gd name="connsiteY6" fmla="*/ 952172 h 1235636"/>
              <a:gd name="connsiteX7" fmla="*/ 8113948 w 11236549"/>
              <a:gd name="connsiteY7" fmla="*/ 19484 h 1235636"/>
              <a:gd name="connsiteX8" fmla="*/ 10445668 w 11236549"/>
              <a:gd name="connsiteY8" fmla="*/ 366956 h 1235636"/>
              <a:gd name="connsiteX9" fmla="*/ 11131468 w 11236549"/>
              <a:gd name="connsiteY9" fmla="*/ 933884 h 1235636"/>
              <a:gd name="connsiteX10" fmla="*/ 11222908 w 11236549"/>
              <a:gd name="connsiteY10" fmla="*/ 1235636 h 123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36549" h="1235636">
                <a:moveTo>
                  <a:pt x="0" y="586412"/>
                </a:moveTo>
                <a:cubicBezTo>
                  <a:pt x="63743" y="609272"/>
                  <a:pt x="227164" y="501068"/>
                  <a:pt x="364339" y="540692"/>
                </a:cubicBezTo>
                <a:cubicBezTo>
                  <a:pt x="475532" y="578792"/>
                  <a:pt x="691239" y="732716"/>
                  <a:pt x="758552" y="769292"/>
                </a:cubicBezTo>
                <a:cubicBezTo>
                  <a:pt x="825865" y="805868"/>
                  <a:pt x="1177229" y="1125908"/>
                  <a:pt x="1426236" y="1098476"/>
                </a:cubicBezTo>
                <a:cubicBezTo>
                  <a:pt x="1675243" y="1071044"/>
                  <a:pt x="1749149" y="793676"/>
                  <a:pt x="2161204" y="650420"/>
                </a:cubicBezTo>
                <a:cubicBezTo>
                  <a:pt x="2573259" y="507164"/>
                  <a:pt x="3256947" y="188648"/>
                  <a:pt x="3898564" y="238940"/>
                </a:cubicBezTo>
                <a:cubicBezTo>
                  <a:pt x="4540181" y="289232"/>
                  <a:pt x="5308341" y="988748"/>
                  <a:pt x="6010905" y="952172"/>
                </a:cubicBezTo>
                <a:cubicBezTo>
                  <a:pt x="6713469" y="915596"/>
                  <a:pt x="7374821" y="117020"/>
                  <a:pt x="8113948" y="19484"/>
                </a:cubicBezTo>
                <a:cubicBezTo>
                  <a:pt x="8853075" y="-78052"/>
                  <a:pt x="9942748" y="214556"/>
                  <a:pt x="10445668" y="366956"/>
                </a:cubicBezTo>
                <a:cubicBezTo>
                  <a:pt x="10948588" y="519356"/>
                  <a:pt x="11001928" y="789104"/>
                  <a:pt x="11131468" y="933884"/>
                </a:cubicBezTo>
                <a:cubicBezTo>
                  <a:pt x="11261008" y="1078664"/>
                  <a:pt x="11241958" y="1157150"/>
                  <a:pt x="11222908" y="1235636"/>
                </a:cubicBezTo>
              </a:path>
            </a:pathLst>
          </a:custGeom>
          <a:noFill/>
          <a:ln w="25400">
            <a:solidFill>
              <a:srgbClr val="E15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9"/>
          <a:stretch/>
        </p:blipFill>
        <p:spPr>
          <a:xfrm>
            <a:off x="7013448" y="3927936"/>
            <a:ext cx="5178552" cy="293006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668512" y="6298939"/>
            <a:ext cx="35234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深圳市立言教育研究院：石家新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639BB951-9FDC-4D4C-8BCC-3D019CA827B7}"/>
              </a:ext>
            </a:extLst>
          </p:cNvPr>
          <p:cNvSpPr/>
          <p:nvPr/>
        </p:nvSpPr>
        <p:spPr>
          <a:xfrm>
            <a:off x="6404371" y="1517085"/>
            <a:ext cx="5210819" cy="4882616"/>
          </a:xfrm>
          <a:prstGeom prst="rect">
            <a:avLst/>
          </a:prstGeom>
          <a:solidFill>
            <a:srgbClr val="414E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639BB951-9FDC-4D4C-8BCC-3D019CA827B7}"/>
              </a:ext>
            </a:extLst>
          </p:cNvPr>
          <p:cNvSpPr/>
          <p:nvPr/>
        </p:nvSpPr>
        <p:spPr>
          <a:xfrm>
            <a:off x="465612" y="487778"/>
            <a:ext cx="5644959" cy="4691818"/>
          </a:xfrm>
          <a:prstGeom prst="rect">
            <a:avLst/>
          </a:prstGeom>
          <a:solidFill>
            <a:srgbClr val="414E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757646"/>
            <a:ext cx="5264331" cy="40965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962" y="1642544"/>
            <a:ext cx="4911635" cy="463169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66954" y="536577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第五单元</a:t>
            </a:r>
            <a:endParaRPr lang="zh-CN" altLang="en-US" sz="3600" spc="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上箭头 5"/>
          <p:cNvSpPr/>
          <p:nvPr/>
        </p:nvSpPr>
        <p:spPr>
          <a:xfrm>
            <a:off x="1925477" y="5365771"/>
            <a:ext cx="391886" cy="744583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656057" y="745295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第六单元</a:t>
            </a:r>
            <a:endParaRPr lang="zh-CN" altLang="en-US" sz="3600" spc="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8130729" y="723163"/>
            <a:ext cx="365760" cy="62320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9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33539445-B57F-4D92-A703-FEBDE863629D}"/>
              </a:ext>
            </a:extLst>
          </p:cNvPr>
          <p:cNvGrpSpPr/>
          <p:nvPr/>
        </p:nvGrpSpPr>
        <p:grpSpPr>
          <a:xfrm>
            <a:off x="2176941" y="721980"/>
            <a:ext cx="1779288" cy="3112747"/>
            <a:chOff x="4483002" y="1606593"/>
            <a:chExt cx="1561134" cy="2845240"/>
          </a:xfrm>
        </p:grpSpPr>
        <p:sp>
          <p:nvSpPr>
            <p:cNvPr id="7" name="文本框 6">
              <a:extLst>
                <a:ext uri="{FF2B5EF4-FFF2-40B4-BE49-F238E27FC236}">
                  <a16:creationId xmlns="" xmlns:a16="http://schemas.microsoft.com/office/drawing/2014/main" id="{96CC5698-5F37-40A5-B6F8-996454F0AA18}"/>
                </a:ext>
              </a:extLst>
            </p:cNvPr>
            <p:cNvSpPr txBox="1"/>
            <p:nvPr/>
          </p:nvSpPr>
          <p:spPr>
            <a:xfrm>
              <a:off x="4613559" y="1606593"/>
              <a:ext cx="1084327" cy="92333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 algn="dist">
                <a:defRPr sz="54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sz="6600" dirty="0" smtClean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想</a:t>
              </a:r>
              <a:endParaRPr lang="zh-CN" altLang="en-US" sz="6600" dirty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19672830-A22F-43D7-B739-F5B20AFC56FE}"/>
                </a:ext>
              </a:extLst>
            </p:cNvPr>
            <p:cNvSpPr txBox="1"/>
            <p:nvPr/>
          </p:nvSpPr>
          <p:spPr>
            <a:xfrm>
              <a:off x="4959808" y="2337622"/>
              <a:ext cx="1084328" cy="92333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 algn="dist">
                <a:defRPr sz="54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sz="6600" dirty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象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B9E05379-4BEF-42CD-964D-8BBBC2FE0CFE}"/>
                </a:ext>
              </a:extLst>
            </p:cNvPr>
            <p:cNvSpPr txBox="1"/>
            <p:nvPr/>
          </p:nvSpPr>
          <p:spPr>
            <a:xfrm>
              <a:off x="4483002" y="2993686"/>
              <a:ext cx="1000918" cy="101566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dirty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画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A80DF0B7-BD87-40AB-9E2F-E9BE527E8D9D}"/>
                </a:ext>
              </a:extLst>
            </p:cNvPr>
            <p:cNvSpPr txBox="1"/>
            <p:nvPr/>
          </p:nvSpPr>
          <p:spPr>
            <a:xfrm>
              <a:off x="4822756" y="3436170"/>
              <a:ext cx="1167738" cy="101566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sz="7200" dirty="0" smtClean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面</a:t>
              </a:r>
              <a:endParaRPr lang="zh-CN" altLang="en-US" sz="7200" dirty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96CC5698-5F37-40A5-B6F8-996454F0AA18}"/>
              </a:ext>
            </a:extLst>
          </p:cNvPr>
          <p:cNvSpPr txBox="1"/>
          <p:nvPr/>
        </p:nvSpPr>
        <p:spPr>
          <a:xfrm>
            <a:off x="2029302" y="3506830"/>
            <a:ext cx="1200329" cy="1039176"/>
          </a:xfrm>
          <a:prstGeom prst="rect">
            <a:avLst/>
          </a:prstGeom>
        </p:spPr>
        <p:txBody>
          <a:bodyPr vert="eaVert" wrap="square">
            <a:spAutoFit/>
          </a:bodyPr>
          <a:lstStyle>
            <a:defPPr>
              <a:defRPr lang="zh-CN"/>
            </a:defPPr>
            <a:lvl1pPr algn="dist">
              <a:defRPr sz="540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sz="6600" dirty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画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96CC5698-5F37-40A5-B6F8-996454F0AA18}"/>
              </a:ext>
            </a:extLst>
          </p:cNvPr>
          <p:cNvSpPr txBox="1"/>
          <p:nvPr/>
        </p:nvSpPr>
        <p:spPr>
          <a:xfrm>
            <a:off x="2626691" y="4253389"/>
            <a:ext cx="1200329" cy="1039176"/>
          </a:xfrm>
          <a:prstGeom prst="rect">
            <a:avLst/>
          </a:prstGeom>
        </p:spPr>
        <p:txBody>
          <a:bodyPr vert="eaVert" wrap="square">
            <a:spAutoFit/>
          </a:bodyPr>
          <a:lstStyle>
            <a:defPPr>
              <a:defRPr lang="zh-CN"/>
            </a:defPPr>
            <a:lvl1pPr algn="dist">
              <a:defRPr sz="540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sz="6600" dirty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图</a:t>
            </a:r>
          </a:p>
        </p:txBody>
      </p:sp>
    </p:spTree>
    <p:extLst>
      <p:ext uri="{BB962C8B-B14F-4D97-AF65-F5344CB8AC3E}">
        <p14:creationId xmlns:p14="http://schemas.microsoft.com/office/powerpoint/2010/main" val="115284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639BB951-9FDC-4D4C-8BCC-3D019CA827B7}"/>
              </a:ext>
            </a:extLst>
          </p:cNvPr>
          <p:cNvSpPr/>
          <p:nvPr/>
        </p:nvSpPr>
        <p:spPr>
          <a:xfrm>
            <a:off x="2337247" y="535576"/>
            <a:ext cx="7184571" cy="5734594"/>
          </a:xfrm>
          <a:prstGeom prst="rect">
            <a:avLst/>
          </a:prstGeom>
          <a:solidFill>
            <a:srgbClr val="414E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267" y="729773"/>
            <a:ext cx="5298973" cy="534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1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07049"/>
              </p:ext>
            </p:extLst>
          </p:nvPr>
        </p:nvGraphicFramePr>
        <p:xfrm>
          <a:off x="0" y="364623"/>
          <a:ext cx="12192000" cy="6518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3400"/>
                <a:gridCol w="4937308"/>
                <a:gridCol w="5451292"/>
              </a:tblGrid>
              <a:tr h="43268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单元人文主题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语文要素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习作内容</a:t>
                      </a:r>
                      <a:endParaRPr lang="zh-CN" altLang="en-US" sz="2000" b="1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</a:tr>
              <a:tr h="58454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学校生活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阅读时，关注有新鲜感的词语和句子。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猜猜他是谁（用几句话或一段话写一个同学）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</a:tr>
              <a:tr h="5334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金秋时节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运用多种方法理解难懂的词语。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写日记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</a:tr>
              <a:tr h="6696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中外童话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感受童话丰富的想象。</a:t>
                      </a:r>
                      <a:endParaRPr lang="en-US" altLang="zh-C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我来编童话（根据词语发挥想象编童话）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</a:tr>
              <a:tr h="89667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阅读策略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一边读一边预测，顺着故事情节去猜想。</a:t>
                      </a:r>
                      <a:endParaRPr lang="en-US" altLang="zh-CN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学习预测的一些基本方法。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续写故事（根据图片信息续写故事）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</a:tr>
              <a:tr h="8594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留心观察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体会作者是怎样留心观察周边事物的。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我们眼中的缤纷世界</a:t>
                      </a:r>
                      <a:b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</a:b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（写最近观察时印象深刻一种事物或一处场景）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</a:tr>
              <a:tr h="58454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祖国山河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借助关键语句理解一段话的意思。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这儿真美（把身边的美景介绍给别人）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</a:tr>
              <a:tr h="8594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我与自然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感受课文生动的语言，积累喜欢的语句。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我有一个想法</a:t>
                      </a:r>
                      <a:b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</a:b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（针对生活中一种现象或问题写自己的想法）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</a:tr>
              <a:tr h="8594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美好品质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学习带着问题默读，理解课文的意思。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那次玩得真高兴</a:t>
                      </a:r>
                      <a:b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</a:br>
                      <a:r>
                        <a:rPr lang="zh-CN" altLang="en-US" sz="2000" u="none" strike="noStrike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（把一次玩得高兴的事情过程写下来）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46888" y="2590739"/>
            <a:ext cx="11494008" cy="9509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4005072" y="0"/>
            <a:ext cx="526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三年级上册“读”“写”要素表</a:t>
            </a:r>
            <a:endParaRPr lang="zh-CN" altLang="en-US" sz="2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3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15546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0021" y="1857676"/>
            <a:ext cx="2695074" cy="8951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cxnSp>
        <p:nvCxnSpPr>
          <p:cNvPr id="6" name="直接箭头连接符 5"/>
          <p:cNvCxnSpPr/>
          <p:nvPr/>
        </p:nvCxnSpPr>
        <p:spPr>
          <a:xfrm>
            <a:off x="3465095" y="2305878"/>
            <a:ext cx="200805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252744" y="1217608"/>
            <a:ext cx="5830956" cy="1930337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indent="720000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人文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主题：</a:t>
            </a:r>
            <a:endParaRPr lang="en-US" altLang="zh-CN" sz="28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720000">
              <a:lnSpc>
                <a:spcPct val="15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猜想与推测，使我们的阅读之旅充满了乐趣。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60891" y="5574911"/>
            <a:ext cx="2721926" cy="12830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4982817" y="5751576"/>
            <a:ext cx="269927" cy="496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735095" y="3847744"/>
            <a:ext cx="6866254" cy="2400657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indent="720000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语文要素：</a:t>
            </a:r>
            <a:endParaRPr lang="en-US" altLang="zh-CN" sz="28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720000" font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◎一边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读一边预测，顺着故事情节去猜想。</a:t>
            </a:r>
            <a:endParaRPr lang="en-US" altLang="zh-CN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720000" fontAlgn="ctr"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◎</a:t>
            </a:r>
            <a:r>
              <a:rPr lang="zh-CN" altLang="en-US" sz="2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预测的一些基本方法</a:t>
            </a:r>
            <a:r>
              <a:rPr lang="zh-CN" altLang="en-US" sz="2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720000" fontAlgn="ctr"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◎</a:t>
            </a:r>
            <a:r>
              <a:rPr lang="zh-CN" altLang="en-US" sz="2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尝试续编故事。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50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="" xmlns:a16="http://schemas.microsoft.com/office/drawing/2014/main" id="{C16AC3F2-C9B1-4183-ABBA-115B634EEA5E}"/>
              </a:ext>
            </a:extLst>
          </p:cNvPr>
          <p:cNvCxnSpPr>
            <a:cxnSpLocks/>
          </p:cNvCxnSpPr>
          <p:nvPr/>
        </p:nvCxnSpPr>
        <p:spPr>
          <a:xfrm>
            <a:off x="0" y="550863"/>
            <a:ext cx="4196326" cy="23812"/>
          </a:xfrm>
          <a:prstGeom prst="line">
            <a:avLst/>
          </a:prstGeom>
          <a:ln w="127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9AAC29E5-3949-4A09-9AD1-1378557CE375}"/>
              </a:ext>
            </a:extLst>
          </p:cNvPr>
          <p:cNvCxnSpPr>
            <a:cxnSpLocks/>
          </p:cNvCxnSpPr>
          <p:nvPr/>
        </p:nvCxnSpPr>
        <p:spPr>
          <a:xfrm flipH="1" flipV="1">
            <a:off x="7987749" y="574675"/>
            <a:ext cx="4204252" cy="38100"/>
          </a:xfrm>
          <a:prstGeom prst="line">
            <a:avLst/>
          </a:prstGeom>
          <a:ln w="127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0" name="图片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6053138"/>
            <a:ext cx="146843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7FB8E63-4615-4A37-A114-A5C6F50E53ED}"/>
              </a:ext>
            </a:extLst>
          </p:cNvPr>
          <p:cNvSpPr/>
          <p:nvPr/>
        </p:nvSpPr>
        <p:spPr>
          <a:xfrm>
            <a:off x="4196326" y="288925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Li Xuke"/>
              </a:rPr>
              <a:t>第四单元“一主两翼”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Li Xuke"/>
            </a:endParaRPr>
          </a:p>
        </p:txBody>
      </p:sp>
      <p:graphicFrame>
        <p:nvGraphicFramePr>
          <p:cNvPr id="10" name="内容占位符 4">
            <a:extLst>
              <a:ext uri="{FF2B5EF4-FFF2-40B4-BE49-F238E27FC236}">
                <a16:creationId xmlns="" xmlns:a16="http://schemas.microsoft.com/office/drawing/2014/main" id="{BAAD9D9A-2A33-498F-8E17-FF92099B52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055684"/>
              </p:ext>
            </p:extLst>
          </p:nvPr>
        </p:nvGraphicFramePr>
        <p:xfrm>
          <a:off x="0" y="866775"/>
          <a:ext cx="12192000" cy="65754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998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167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753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703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</a:t>
                      </a: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》 </a:t>
                      </a:r>
                      <a:endParaRPr lang="zh-CN" altLang="en-US" sz="24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30" marR="9143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kern="1200" dirty="0" smtClean="0">
                          <a:solidFill>
                            <a:schemeClr val="lt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语文</a:t>
                      </a:r>
                      <a:endParaRPr lang="zh-CN" altLang="en-US" sz="3200" b="1" kern="1200" dirty="0">
                        <a:solidFill>
                          <a:schemeClr val="lt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0" marR="9143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你读我诵</a:t>
                      </a: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》  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0" marR="9143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313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爱心树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猫和老鼠合伙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0" marR="9143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总也倒不了的老屋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0" marR="9143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假如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榕树老公公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《飞鸟集》精选</a:t>
                      </a:r>
                      <a:endParaRPr lang="en-US" altLang="zh-CN" sz="2400" kern="1200" dirty="0" smtClean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无题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0" marR="91430" anchor="ctr" anchorCtr="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33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胡萝卜先生的长胡子（续文）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做在大胡子里的鸟窝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0" marR="9143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胡萝卜先生的长胡子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0" marR="9143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胡须里的故事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</a:txBody>
                  <a:tcPr marL="91430" marR="91430"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7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小狗学叫（结局）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</a:txBody>
                  <a:tcPr marL="91430" marR="9143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不会叫的狗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0" marR="9143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问路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做回真实的自己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《警世贤文勤奋篇》（节选）</a:t>
                      </a:r>
                      <a:endParaRPr lang="zh-CN" altLang="en-US" sz="2400" kern="1200" dirty="0" smtClean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0" marR="91430" anchor="ctr" anchorCtr="1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4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359363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996" y="0"/>
            <a:ext cx="505903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362" y="-146304"/>
            <a:ext cx="5007429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995" y="0"/>
            <a:ext cx="5183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" y="77724"/>
            <a:ext cx="11706225" cy="6629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1480" y="5760720"/>
            <a:ext cx="6318504" cy="822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9132"/>
            <a:ext cx="12085282" cy="61788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693" y="9525"/>
            <a:ext cx="6010275" cy="68484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83470" y="228600"/>
            <a:ext cx="492443" cy="1517904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我要做一做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697200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53"/>
            <a:ext cx="4946904" cy="682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904" y="-18065"/>
            <a:ext cx="4719256" cy="68760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94360" y="1024128"/>
            <a:ext cx="4233672" cy="79552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6994585" y="0"/>
            <a:ext cx="5197415" cy="6858000"/>
            <a:chOff x="6994585" y="0"/>
            <a:chExt cx="5197415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4585" y="0"/>
              <a:ext cx="5197415" cy="68580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306532" y="868519"/>
              <a:ext cx="4763548" cy="3222218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8310354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5172075" cy="6848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25853" y="320040"/>
            <a:ext cx="492443" cy="1517904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我要做一做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18296" y="9525"/>
            <a:ext cx="6697504" cy="6740307"/>
            <a:chOff x="5418296" y="9525"/>
            <a:chExt cx="6697504" cy="6740307"/>
          </a:xfrm>
        </p:grpSpPr>
        <p:sp>
          <p:nvSpPr>
            <p:cNvPr id="4" name="矩形 3"/>
            <p:cNvSpPr/>
            <p:nvPr/>
          </p:nvSpPr>
          <p:spPr>
            <a:xfrm>
              <a:off x="5418296" y="9525"/>
              <a:ext cx="6697504" cy="6740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56870">
                <a:lnSpc>
                  <a:spcPct val="150000"/>
                </a:lnSpc>
              </a:pPr>
              <a:r>
                <a:rPr lang="zh-CN" altLang="zh-CN" sz="2400" b="1" kern="1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边读边预测。你在故事的哪些地方进行了预测？预测的内容是什么？为什么这样想？请和同学交流。</a:t>
              </a:r>
              <a:endPara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kern="1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  </a:t>
              </a:r>
              <a:r>
                <a:rPr lang="zh-CN" altLang="en-US" sz="2400" kern="1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：</a:t>
              </a:r>
              <a:r>
                <a:rPr lang="zh-CN" altLang="zh-CN" sz="2400" kern="1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我</a:t>
              </a:r>
              <a:r>
                <a:rPr lang="zh-CN" altLang="zh-CN" sz="2400" kern="1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在故事的很多地方进行了预测。当读到鼹鼠老师带着学生过马路时，我就预测到鼹鼠老师会剪下一段胡萝卜先生的长胡子拿来用。</a:t>
              </a:r>
              <a:endPara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kern="1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  </a:t>
              </a:r>
              <a:r>
                <a:rPr lang="zh-CN" altLang="en-US" sz="2400" kern="1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：</a:t>
              </a:r>
              <a:r>
                <a:rPr lang="zh-CN" altLang="zh-CN" sz="2400" kern="1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故事</a:t>
              </a:r>
              <a:r>
                <a:rPr lang="zh-CN" altLang="zh-CN" sz="2400" kern="1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中讲到了一些长胡子的各种用途，我依据这个内容进行了一些预测。</a:t>
              </a:r>
              <a:endParaRPr lang="zh-CN" altLang="zh-CN" sz="16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kern="1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  ：</a:t>
              </a:r>
              <a:r>
                <a:rPr lang="zh-CN" altLang="zh-CN" sz="2400" kern="100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我</a:t>
              </a:r>
              <a:r>
                <a:rPr lang="zh-CN" altLang="zh-CN" sz="2400" kern="1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依据题目进行了预测。我预测的是胡萝卜先生的长胡子会给他带来一些麻烦。但读到后面时，我发现自己预测的内容和故事实际内容有所不同。</a:t>
              </a:r>
              <a:endParaRPr lang="zh-CN" altLang="zh-CN" sz="16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715" y="1719072"/>
              <a:ext cx="531918" cy="59299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351" y="3274446"/>
              <a:ext cx="531918" cy="74716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713" y="4434840"/>
              <a:ext cx="619556" cy="661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5013648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D6DF79C-9D5E-4DB9-AA87-14D9143BA1F7}"/>
              </a:ext>
            </a:extLst>
          </p:cNvPr>
          <p:cNvSpPr/>
          <p:nvPr/>
        </p:nvSpPr>
        <p:spPr>
          <a:xfrm>
            <a:off x="1410578" y="1914648"/>
            <a:ext cx="9523141" cy="959005"/>
          </a:xfrm>
          <a:prstGeom prst="rect">
            <a:avLst/>
          </a:prstGeom>
          <a:solidFill>
            <a:srgbClr val="4D8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32E9FBF0-479C-4F57-A28E-77483A3A2815}"/>
              </a:ext>
            </a:extLst>
          </p:cNvPr>
          <p:cNvSpPr/>
          <p:nvPr/>
        </p:nvSpPr>
        <p:spPr>
          <a:xfrm>
            <a:off x="1376968" y="1922029"/>
            <a:ext cx="9523141" cy="959005"/>
          </a:xfrm>
          <a:prstGeom prst="rect">
            <a:avLst/>
          </a:prstGeom>
          <a:noFill/>
          <a:ln>
            <a:solidFill>
              <a:srgbClr val="406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18483798-9820-47CF-B488-87DED1330F82}"/>
              </a:ext>
            </a:extLst>
          </p:cNvPr>
          <p:cNvGrpSpPr/>
          <p:nvPr/>
        </p:nvGrpSpPr>
        <p:grpSpPr>
          <a:xfrm>
            <a:off x="640987" y="2327578"/>
            <a:ext cx="1471961" cy="122663"/>
            <a:chOff x="1929161" y="-1198756"/>
            <a:chExt cx="1471961" cy="122663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="" id="{947894FE-62CE-49E5-9B4E-04C629849750}"/>
                </a:ext>
              </a:extLst>
            </p:cNvPr>
            <p:cNvSpPr/>
            <p:nvPr/>
          </p:nvSpPr>
          <p:spPr>
            <a:xfrm>
              <a:off x="3278459" y="-1198756"/>
              <a:ext cx="122663" cy="122663"/>
            </a:xfrm>
            <a:prstGeom prst="ellipse">
              <a:avLst/>
            </a:prstGeom>
            <a:noFill/>
            <a:ln>
              <a:solidFill>
                <a:srgbClr val="4063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="" id="{E7590E4B-53BC-41EF-B14B-DC14336BAB14}"/>
                </a:ext>
              </a:extLst>
            </p:cNvPr>
            <p:cNvCxnSpPr>
              <a:cxnSpLocks/>
            </p:cNvCxnSpPr>
            <p:nvPr/>
          </p:nvCxnSpPr>
          <p:spPr>
            <a:xfrm>
              <a:off x="1929161" y="-1137425"/>
              <a:ext cx="1349298" cy="1431"/>
            </a:xfrm>
            <a:prstGeom prst="line">
              <a:avLst/>
            </a:prstGeom>
            <a:ln>
              <a:solidFill>
                <a:srgbClr val="4063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BDE6958-E6AB-43BC-8A73-9605A9706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7" r="62813" b="46793"/>
          <a:stretch/>
        </p:blipFill>
        <p:spPr>
          <a:xfrm>
            <a:off x="322741" y="1284452"/>
            <a:ext cx="2052457" cy="113554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AD85EAB7-984C-4870-AB7F-8819CB8DD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9" t="2201" r="14" b="74999"/>
          <a:stretch/>
        </p:blipFill>
        <p:spPr>
          <a:xfrm>
            <a:off x="9682905" y="2487137"/>
            <a:ext cx="2052457" cy="11355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5937B343-6289-465B-97FD-F6CF08D5E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9" t="75192" r="63742" b="2008"/>
          <a:stretch/>
        </p:blipFill>
        <p:spPr>
          <a:xfrm flipH="1">
            <a:off x="9787995" y="5152271"/>
            <a:ext cx="2052457" cy="1135547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356B3244-32F6-4767-94B0-3EE8747999E9}"/>
              </a:ext>
            </a:extLst>
          </p:cNvPr>
          <p:cNvSpPr txBox="1"/>
          <p:nvPr/>
        </p:nvSpPr>
        <p:spPr>
          <a:xfrm>
            <a:off x="4376885" y="2025789"/>
            <a:ext cx="5630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pc="200" dirty="0" smtClean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一图一表一幅画</a:t>
            </a:r>
            <a:endParaRPr lang="zh-CN" altLang="en-US" sz="4400" spc="200" dirty="0">
              <a:solidFill>
                <a:prstClr val="white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33DDEBEC-66F7-4764-AD84-3637AD4D8A20}"/>
              </a:ext>
            </a:extLst>
          </p:cNvPr>
          <p:cNvSpPr/>
          <p:nvPr/>
        </p:nvSpPr>
        <p:spPr>
          <a:xfrm>
            <a:off x="2619576" y="3134757"/>
            <a:ext cx="8441365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 smtClean="0">
                <a:solidFill>
                  <a:srgbClr val="211815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一图：思维导图；一表：文字表格；一</a:t>
            </a:r>
            <a:r>
              <a:rPr lang="zh-CN" altLang="en-US" sz="2400" dirty="0">
                <a:solidFill>
                  <a:srgbClr val="211815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幅</a:t>
            </a:r>
            <a:r>
              <a:rPr lang="zh-CN" altLang="en-US" sz="2400" dirty="0" smtClean="0">
                <a:solidFill>
                  <a:srgbClr val="211815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画：想象画面画图</a:t>
            </a:r>
            <a:endParaRPr lang="en-US" altLang="zh-CN" sz="2400" dirty="0" smtClean="0">
              <a:solidFill>
                <a:srgbClr val="211815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xmlns="" id="{FE18CCB7-DE73-4491-B39D-4749E8F7B4A7}"/>
              </a:ext>
            </a:extLst>
          </p:cNvPr>
          <p:cNvSpPr/>
          <p:nvPr/>
        </p:nvSpPr>
        <p:spPr>
          <a:xfrm>
            <a:off x="1537800" y="4074688"/>
            <a:ext cx="9523141" cy="959005"/>
          </a:xfrm>
          <a:prstGeom prst="rect">
            <a:avLst/>
          </a:prstGeom>
          <a:solidFill>
            <a:srgbClr val="414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F7BE1635-3580-4C3A-B734-A7C877E095AD}"/>
              </a:ext>
            </a:extLst>
          </p:cNvPr>
          <p:cNvSpPr/>
          <p:nvPr/>
        </p:nvSpPr>
        <p:spPr>
          <a:xfrm>
            <a:off x="1410579" y="4193266"/>
            <a:ext cx="9523141" cy="959005"/>
          </a:xfrm>
          <a:prstGeom prst="rect">
            <a:avLst/>
          </a:prstGeom>
          <a:noFill/>
          <a:ln>
            <a:solidFill>
              <a:srgbClr val="406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E1F49AD4-8C67-4FC1-A32C-DB64787B17A3}"/>
              </a:ext>
            </a:extLst>
          </p:cNvPr>
          <p:cNvGrpSpPr/>
          <p:nvPr/>
        </p:nvGrpSpPr>
        <p:grpSpPr>
          <a:xfrm>
            <a:off x="674598" y="4598815"/>
            <a:ext cx="1471961" cy="122663"/>
            <a:chOff x="1929161" y="-1198756"/>
            <a:chExt cx="1471961" cy="122663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xmlns="" id="{5041B0DB-C9A2-45AB-9ECB-F944A84BA883}"/>
                </a:ext>
              </a:extLst>
            </p:cNvPr>
            <p:cNvSpPr/>
            <p:nvPr/>
          </p:nvSpPr>
          <p:spPr>
            <a:xfrm>
              <a:off x="3278459" y="-1198756"/>
              <a:ext cx="122663" cy="122663"/>
            </a:xfrm>
            <a:prstGeom prst="ellipse">
              <a:avLst/>
            </a:prstGeom>
            <a:noFill/>
            <a:ln>
              <a:solidFill>
                <a:srgbClr val="4063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xmlns="" id="{75A5ECAE-54C9-46C7-8C90-01A4256EC4A3}"/>
                </a:ext>
              </a:extLst>
            </p:cNvPr>
            <p:cNvCxnSpPr>
              <a:cxnSpLocks/>
            </p:cNvCxnSpPr>
            <p:nvPr/>
          </p:nvCxnSpPr>
          <p:spPr>
            <a:xfrm>
              <a:off x="1929161" y="-1137425"/>
              <a:ext cx="1349298" cy="1431"/>
            </a:xfrm>
            <a:prstGeom prst="line">
              <a:avLst/>
            </a:prstGeom>
            <a:ln>
              <a:solidFill>
                <a:srgbClr val="4063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C33F2E97-8827-4C35-A2EC-27D6EB06FA44}"/>
              </a:ext>
            </a:extLst>
          </p:cNvPr>
          <p:cNvSpPr txBox="1"/>
          <p:nvPr/>
        </p:nvSpPr>
        <p:spPr>
          <a:xfrm>
            <a:off x="4376885" y="4165475"/>
            <a:ext cx="5630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CN" altLang="en-US" sz="4400" spc="200" dirty="0" smtClean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阅读写作都拿下</a:t>
            </a:r>
            <a:endParaRPr lang="zh-CN" altLang="en-US" sz="4400" spc="200" dirty="0">
              <a:solidFill>
                <a:prstClr val="white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33DDEBEC-66F7-4764-AD84-3637AD4D8A20}"/>
              </a:ext>
            </a:extLst>
          </p:cNvPr>
          <p:cNvSpPr/>
          <p:nvPr/>
        </p:nvSpPr>
        <p:spPr>
          <a:xfrm>
            <a:off x="2971480" y="5445244"/>
            <a:ext cx="8441365" cy="538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 smtClean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举一反三、畅源通流、读中悟写、以写促读</a:t>
            </a:r>
            <a:endParaRPr lang="en-US" altLang="zh-CN" sz="2400" dirty="0" smtClean="0">
              <a:solidFill>
                <a:srgbClr val="414E5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115"/>
            <a:ext cx="2659987" cy="350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83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12672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2336" y="704088"/>
            <a:ext cx="4553712" cy="81381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192" y="0"/>
            <a:ext cx="5124450" cy="6619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358" y="0"/>
            <a:ext cx="4864083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240" y="0"/>
            <a:ext cx="5062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51638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4450" cy="6600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432" y="209550"/>
            <a:ext cx="4314825" cy="6648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343" y="0"/>
            <a:ext cx="5572125" cy="5610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972" y="2302994"/>
            <a:ext cx="6001641" cy="246156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76185" y="3224463"/>
            <a:ext cx="30319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自主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练笔</a:t>
            </a:r>
            <a:r>
              <a:rPr lang="zh-CN" altLang="en-US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，创编故事结局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2954235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1B7CBB9-3894-46F4-BB60-904F8AD29CE0}"/>
              </a:ext>
            </a:extLst>
          </p:cNvPr>
          <p:cNvSpPr txBox="1"/>
          <p:nvPr/>
        </p:nvSpPr>
        <p:spPr>
          <a:xfrm>
            <a:off x="4229022" y="446618"/>
            <a:ext cx="343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主题阅读</a:t>
            </a:r>
            <a:r>
              <a:rPr lang="en-US" altLang="zh-CN" sz="2400" b="1" dirty="0" smtClean="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121</a:t>
            </a:r>
            <a:r>
              <a:rPr lang="zh-CN" altLang="en-US" sz="2400" b="1" dirty="0" smtClean="0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学材系列</a:t>
            </a:r>
            <a:endParaRPr lang="zh-CN" altLang="en-US" sz="2400" b="1" dirty="0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7EE68476-4C60-445F-B159-9DF775CF9522}"/>
              </a:ext>
            </a:extLst>
          </p:cNvPr>
          <p:cNvGrpSpPr/>
          <p:nvPr/>
        </p:nvGrpSpPr>
        <p:grpSpPr>
          <a:xfrm>
            <a:off x="3749040" y="182880"/>
            <a:ext cx="4514628" cy="935894"/>
            <a:chOff x="3988348" y="244904"/>
            <a:chExt cx="4565673" cy="1023451"/>
          </a:xfrm>
        </p:grpSpPr>
        <p:sp>
          <p:nvSpPr>
            <p:cNvPr id="3" name="Freeform 34">
              <a:extLst>
                <a:ext uri="{FF2B5EF4-FFF2-40B4-BE49-F238E27FC236}">
                  <a16:creationId xmlns:a16="http://schemas.microsoft.com/office/drawing/2014/main" xmlns="" id="{98A680D7-962B-4EBA-AD0D-5D50C3F77D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0627" y="808992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sp>
          <p:nvSpPr>
            <p:cNvPr id="4" name="任意多边形 21">
              <a:extLst>
                <a:ext uri="{FF2B5EF4-FFF2-40B4-BE49-F238E27FC236}">
                  <a16:creationId xmlns:a16="http://schemas.microsoft.com/office/drawing/2014/main" xmlns="" id="{187C5EB1-2F95-426A-A117-09A52FD32B31}"/>
                </a:ext>
              </a:extLst>
            </p:cNvPr>
            <p:cNvSpPr/>
            <p:nvPr/>
          </p:nvSpPr>
          <p:spPr>
            <a:xfrm>
              <a:off x="3993739" y="891610"/>
              <a:ext cx="3975213" cy="31737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xmlns="" id="{3B4CBCDB-CF99-44A9-B53F-501DCC1F5F6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V="1">
              <a:off x="3988348" y="244904"/>
              <a:ext cx="739929" cy="763583"/>
              <a:chOff x="1308" y="1009"/>
              <a:chExt cx="1001" cy="1033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A2CA73A-99A6-41C7-BA2E-ECDEB96069E3}"/>
                  </a:ext>
                </a:extLst>
              </p:cNvPr>
              <p:cNvSpPr/>
              <p:nvPr/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EDAF5777-472E-4063-860B-B06B862DF7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6" y="1009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A82D1F47-47CE-4BD1-AE27-9AEA6AAFF1EF}"/>
                  </a:ext>
                </a:extLst>
              </p:cNvPr>
              <p:cNvSpPr/>
              <p:nvPr/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FFD62E5B-C4F8-4838-B3D5-BF51430CE4F2}"/>
                  </a:ext>
                </a:extLst>
              </p:cNvPr>
              <p:cNvSpPr/>
              <p:nvPr/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0386C9C-7D89-4B3E-80AF-5FC579593024}"/>
                  </a:ext>
                </a:extLst>
              </p:cNvPr>
              <p:cNvSpPr/>
              <p:nvPr/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45C07941-6324-4693-9A96-2E0429D75ECC}"/>
                  </a:ext>
                </a:extLst>
              </p:cNvPr>
              <p:cNvSpPr/>
              <p:nvPr/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3D5A5D81-ADE4-46DC-90C6-C03389915986}"/>
                  </a:ext>
                </a:extLst>
              </p:cNvPr>
              <p:cNvSpPr/>
              <p:nvPr/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xmlns="" id="{A9670ECE-DE4C-479B-A704-DFE513F1999C}"/>
                  </a:ext>
                </a:extLst>
              </p:cNvPr>
              <p:cNvSpPr/>
              <p:nvPr/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xmlns="" id="{C40DA582-2846-49AC-AE43-FA427B12ACD0}"/>
                  </a:ext>
                </a:extLst>
              </p:cNvPr>
              <p:cNvSpPr/>
              <p:nvPr/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</p:grpSp>
      </p:grpSp>
      <p:sp>
        <p:nvSpPr>
          <p:cNvPr id="17" name="任意多边形: 形状 14">
            <a:extLst>
              <a:ext uri="{FF2B5EF4-FFF2-40B4-BE49-F238E27FC236}">
                <a16:creationId xmlns:a16="http://schemas.microsoft.com/office/drawing/2014/main" xmlns="" id="{861FF141-1652-4EF5-9840-87B2F35997D4}"/>
              </a:ext>
            </a:extLst>
          </p:cNvPr>
          <p:cNvSpPr/>
          <p:nvPr/>
        </p:nvSpPr>
        <p:spPr>
          <a:xfrm>
            <a:off x="-42204" y="2266950"/>
            <a:ext cx="12210757" cy="2504119"/>
          </a:xfrm>
          <a:custGeom>
            <a:avLst/>
            <a:gdLst>
              <a:gd name="connsiteX0" fmla="*/ 0 w 12168554"/>
              <a:gd name="connsiteY0" fmla="*/ 144271 h 2296863"/>
              <a:gd name="connsiteX1" fmla="*/ 1842868 w 12168554"/>
              <a:gd name="connsiteY1" fmla="*/ 228677 h 2296863"/>
              <a:gd name="connsiteX2" fmla="*/ 5739618 w 12168554"/>
              <a:gd name="connsiteY2" fmla="*/ 2296628 h 2296863"/>
              <a:gd name="connsiteX3" fmla="*/ 9481625 w 12168554"/>
              <a:gd name="connsiteY3" fmla="*/ 369354 h 2296863"/>
              <a:gd name="connsiteX4" fmla="*/ 12168554 w 12168554"/>
              <a:gd name="connsiteY4" fmla="*/ 1002401 h 2296863"/>
              <a:gd name="connsiteX0" fmla="*/ 0 w 12210757"/>
              <a:gd name="connsiteY0" fmla="*/ 48556 h 2552840"/>
              <a:gd name="connsiteX1" fmla="*/ 1885071 w 12210757"/>
              <a:gd name="connsiteY1" fmla="*/ 484654 h 2552840"/>
              <a:gd name="connsiteX2" fmla="*/ 5781821 w 12210757"/>
              <a:gd name="connsiteY2" fmla="*/ 2552605 h 2552840"/>
              <a:gd name="connsiteX3" fmla="*/ 9523828 w 12210757"/>
              <a:gd name="connsiteY3" fmla="*/ 625331 h 2552840"/>
              <a:gd name="connsiteX4" fmla="*/ 12210757 w 12210757"/>
              <a:gd name="connsiteY4" fmla="*/ 1258378 h 2552840"/>
              <a:gd name="connsiteX0" fmla="*/ 0 w 12210757"/>
              <a:gd name="connsiteY0" fmla="*/ 0 h 2504284"/>
              <a:gd name="connsiteX1" fmla="*/ 1885071 w 12210757"/>
              <a:gd name="connsiteY1" fmla="*/ 436098 h 2504284"/>
              <a:gd name="connsiteX2" fmla="*/ 5781821 w 12210757"/>
              <a:gd name="connsiteY2" fmla="*/ 2504049 h 2504284"/>
              <a:gd name="connsiteX3" fmla="*/ 9523828 w 12210757"/>
              <a:gd name="connsiteY3" fmla="*/ 576775 h 2504284"/>
              <a:gd name="connsiteX4" fmla="*/ 12210757 w 12210757"/>
              <a:gd name="connsiteY4" fmla="*/ 1209822 h 2504284"/>
              <a:gd name="connsiteX0" fmla="*/ 0 w 12210757"/>
              <a:gd name="connsiteY0" fmla="*/ 0 h 2504284"/>
              <a:gd name="connsiteX1" fmla="*/ 1885071 w 12210757"/>
              <a:gd name="connsiteY1" fmla="*/ 436098 h 2504284"/>
              <a:gd name="connsiteX2" fmla="*/ 6147581 w 12210757"/>
              <a:gd name="connsiteY2" fmla="*/ 2504049 h 2504284"/>
              <a:gd name="connsiteX3" fmla="*/ 9523828 w 12210757"/>
              <a:gd name="connsiteY3" fmla="*/ 576775 h 2504284"/>
              <a:gd name="connsiteX4" fmla="*/ 12210757 w 12210757"/>
              <a:gd name="connsiteY4" fmla="*/ 1209822 h 2504284"/>
              <a:gd name="connsiteX0" fmla="*/ 0 w 12210757"/>
              <a:gd name="connsiteY0" fmla="*/ 0 h 2505001"/>
              <a:gd name="connsiteX1" fmla="*/ 1885071 w 12210757"/>
              <a:gd name="connsiteY1" fmla="*/ 436098 h 2505001"/>
              <a:gd name="connsiteX2" fmla="*/ 6147581 w 12210757"/>
              <a:gd name="connsiteY2" fmla="*/ 2504049 h 2505001"/>
              <a:gd name="connsiteX3" fmla="*/ 9523828 w 12210757"/>
              <a:gd name="connsiteY3" fmla="*/ 576775 h 2505001"/>
              <a:gd name="connsiteX4" fmla="*/ 12210757 w 12210757"/>
              <a:gd name="connsiteY4" fmla="*/ 1209822 h 2505001"/>
              <a:gd name="connsiteX0" fmla="*/ 0 w 12210757"/>
              <a:gd name="connsiteY0" fmla="*/ 0 h 2504119"/>
              <a:gd name="connsiteX1" fmla="*/ 2757268 w 12210757"/>
              <a:gd name="connsiteY1" fmla="*/ 647113 h 2504119"/>
              <a:gd name="connsiteX2" fmla="*/ 6147581 w 12210757"/>
              <a:gd name="connsiteY2" fmla="*/ 2504049 h 2504119"/>
              <a:gd name="connsiteX3" fmla="*/ 9523828 w 12210757"/>
              <a:gd name="connsiteY3" fmla="*/ 576775 h 2504119"/>
              <a:gd name="connsiteX4" fmla="*/ 12210757 w 12210757"/>
              <a:gd name="connsiteY4" fmla="*/ 1209822 h 250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0757" h="2504119">
                <a:moveTo>
                  <a:pt x="0" y="0"/>
                </a:moveTo>
                <a:cubicBezTo>
                  <a:pt x="471268" y="45720"/>
                  <a:pt x="1732671" y="229772"/>
                  <a:pt x="2757268" y="647113"/>
                </a:cubicBezTo>
                <a:cubicBezTo>
                  <a:pt x="3781865" y="1064454"/>
                  <a:pt x="5019821" y="2515772"/>
                  <a:pt x="6147581" y="2504049"/>
                </a:cubicBezTo>
                <a:cubicBezTo>
                  <a:pt x="7275341" y="2492326"/>
                  <a:pt x="8513299" y="792480"/>
                  <a:pt x="9523828" y="576775"/>
                </a:cubicBezTo>
                <a:cubicBezTo>
                  <a:pt x="10534357" y="361071"/>
                  <a:pt x="11403037" y="785446"/>
                  <a:pt x="12210757" y="1209822"/>
                </a:cubicBezTo>
              </a:path>
            </a:pathLst>
          </a:cu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6066863-C939-4B0D-A0D0-5542617FFA85}"/>
              </a:ext>
            </a:extLst>
          </p:cNvPr>
          <p:cNvSpPr/>
          <p:nvPr/>
        </p:nvSpPr>
        <p:spPr>
          <a:xfrm>
            <a:off x="2011680" y="3872077"/>
            <a:ext cx="12225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zihun35hao-jindianyahei" panose="00000500000000000000" pitchFamily="2" charset="-122"/>
                <a:ea typeface="zihun35hao-jindianyahei" panose="00000500000000000000" pitchFamily="2" charset="-122"/>
                <a:cs typeface="YF补 汉仪夏日体+黑白emoji" panose="020B0604000101010104" pitchFamily="34" charset="-128"/>
                <a:sym typeface="zihun35hao-jindianyahei" panose="00000500000000000000" pitchFamily="2" charset="-122"/>
              </a:rPr>
              <a:t>统编教材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cs typeface="YF补 汉仪夏日体+黑白emoji" panose="020B0604000101010104" pitchFamily="34" charset="-128"/>
              <a:sym typeface="zihun35hao-jindianyahei" panose="00000500000000000000" pitchFamily="2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784FC56B-8DB5-4AE7-8C2C-DBBD2DFDA5A0}"/>
              </a:ext>
            </a:extLst>
          </p:cNvPr>
          <p:cNvSpPr/>
          <p:nvPr/>
        </p:nvSpPr>
        <p:spPr>
          <a:xfrm>
            <a:off x="4858168" y="2242859"/>
            <a:ext cx="2127443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zihun35hao-jindianyahei" panose="00000500000000000000" pitchFamily="2" charset="-122"/>
                <a:ea typeface="zihun35hao-jindianyahei" panose="00000500000000000000" pitchFamily="2" charset="-122"/>
                <a:cs typeface="YF补 汉仪夏日体+黑白emoji" panose="020B0604000101010104" pitchFamily="34" charset="-128"/>
                <a:sym typeface="zihun35hao-jindianyahei" panose="00000500000000000000" pitchFamily="2" charset="-122"/>
              </a:rPr>
              <a:t>主题阅读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cs typeface="YF补 汉仪夏日体+黑白emoji" panose="020B0604000101010104" pitchFamily="34" charset="-128"/>
              <a:sym typeface="zihun35hao-jindianyahei" panose="00000500000000000000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00ADEE03-CEFB-4FE8-9A3C-C4454969659D}"/>
              </a:ext>
            </a:extLst>
          </p:cNvPr>
          <p:cNvSpPr/>
          <p:nvPr/>
        </p:nvSpPr>
        <p:spPr>
          <a:xfrm>
            <a:off x="8620371" y="3749521"/>
            <a:ext cx="2127443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zihun35hao-jindianyahei" panose="00000500000000000000" pitchFamily="2" charset="-122"/>
                <a:ea typeface="zihun35hao-jindianyahei" panose="00000500000000000000" pitchFamily="2" charset="-122"/>
                <a:cs typeface="YF补 汉仪夏日体+黑白emoji" panose="020B0604000101010104" pitchFamily="34" charset="-128"/>
                <a:sym typeface="zihun35hao-jindianyahei" panose="00000500000000000000" pitchFamily="2" charset="-122"/>
              </a:rPr>
              <a:t>立小言易作文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cs typeface="YF补 汉仪夏日体+黑白emoji" panose="020B0604000101010104" pitchFamily="34" charset="-128"/>
              <a:sym typeface="zihun35hao-jindianyahei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080" y="1118774"/>
            <a:ext cx="1802701" cy="256292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2405287" y="5496112"/>
            <a:ext cx="3954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spc="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一图一表一幅画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70" y="2820717"/>
            <a:ext cx="1881137" cy="267539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35" y="1335321"/>
            <a:ext cx="2097333" cy="2761488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C33F2E97-8827-4C35-A2EC-27D6EB06FA44}"/>
              </a:ext>
            </a:extLst>
          </p:cNvPr>
          <p:cNvSpPr txBox="1"/>
          <p:nvPr/>
        </p:nvSpPr>
        <p:spPr>
          <a:xfrm>
            <a:off x="4663866" y="6027054"/>
            <a:ext cx="5630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CN" altLang="en-US" sz="4400" spc="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阅读写作都拿下</a:t>
            </a:r>
            <a:endParaRPr lang="zh-CN" altLang="en-US" sz="4400" spc="2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5712948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9" grpId="0"/>
      <p:bldP spid="21" grpId="0"/>
      <p:bldP spid="23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E75F6D8-E461-4D0F-87B4-A17FE7D096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74572"/>
          <a:stretch/>
        </p:blipFill>
        <p:spPr>
          <a:xfrm>
            <a:off x="-1" y="0"/>
            <a:ext cx="4518075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3B6E9FA-9308-4D2B-B411-911A542CA1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9" r="5555"/>
          <a:stretch/>
        </p:blipFill>
        <p:spPr>
          <a:xfrm>
            <a:off x="6628227" y="0"/>
            <a:ext cx="5563773" cy="6858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1C543BF1-419D-46C3-890E-B51BE7458996}"/>
              </a:ext>
            </a:extLst>
          </p:cNvPr>
          <p:cNvSpPr txBox="1"/>
          <p:nvPr/>
        </p:nvSpPr>
        <p:spPr>
          <a:xfrm>
            <a:off x="1184909" y="3639787"/>
            <a:ext cx="9517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 smtClean="0">
                <a:solidFill>
                  <a:srgbClr val="E46857"/>
                </a:solidFill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谢 谢！</a:t>
            </a:r>
            <a:endParaRPr lang="zh-CN" altLang="en-US" sz="6000" b="1" dirty="0">
              <a:solidFill>
                <a:srgbClr val="E46857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15" name="PA_库_图片 10">
            <a:extLst>
              <a:ext uri="{FF2B5EF4-FFF2-40B4-BE49-F238E27FC236}">
                <a16:creationId xmlns:a16="http://schemas.microsoft.com/office/drawing/2014/main" xmlns="" id="{8CFC75E6-0BE7-4BEE-B4B2-BBEBAD59ED3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 t="29013" r="72524" b="38112"/>
          <a:stretch/>
        </p:blipFill>
        <p:spPr>
          <a:xfrm>
            <a:off x="1686420" y="4549281"/>
            <a:ext cx="1340069" cy="1317699"/>
          </a:xfrm>
          <a:prstGeom prst="rect">
            <a:avLst/>
          </a:prstGeom>
        </p:spPr>
      </p:pic>
      <p:pic>
        <p:nvPicPr>
          <p:cNvPr id="16" name="PA_库_图片 7">
            <a:extLst>
              <a:ext uri="{FF2B5EF4-FFF2-40B4-BE49-F238E27FC236}">
                <a16:creationId xmlns:a16="http://schemas.microsoft.com/office/drawing/2014/main" xmlns="" id="{74295B34-5F91-4414-87AC-E1A567E9798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76"/>
          <a:stretch/>
        </p:blipFill>
        <p:spPr>
          <a:xfrm>
            <a:off x="1046544" y="0"/>
            <a:ext cx="9655745" cy="365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4513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xmlns="" id="{7F0AF85A-222A-4FAE-8827-69FF8A9E0C04}"/>
              </a:ext>
            </a:extLst>
          </p:cNvPr>
          <p:cNvSpPr/>
          <p:nvPr/>
        </p:nvSpPr>
        <p:spPr>
          <a:xfrm>
            <a:off x="885825" y="2105025"/>
            <a:ext cx="9168731" cy="1981200"/>
          </a:xfrm>
          <a:custGeom>
            <a:avLst/>
            <a:gdLst>
              <a:gd name="connsiteX0" fmla="*/ 0 w 10515600"/>
              <a:gd name="connsiteY0" fmla="*/ 1981200 h 1981200"/>
              <a:gd name="connsiteX1" fmla="*/ 2714625 w 10515600"/>
              <a:gd name="connsiteY1" fmla="*/ 1066800 h 1981200"/>
              <a:gd name="connsiteX2" fmla="*/ 6229350 w 10515600"/>
              <a:gd name="connsiteY2" fmla="*/ 1562100 h 1981200"/>
              <a:gd name="connsiteX3" fmla="*/ 10515600 w 10515600"/>
              <a:gd name="connsiteY3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5600" h="1981200">
                <a:moveTo>
                  <a:pt x="0" y="1981200"/>
                </a:moveTo>
                <a:cubicBezTo>
                  <a:pt x="838200" y="1558925"/>
                  <a:pt x="1676400" y="1136650"/>
                  <a:pt x="2714625" y="1066800"/>
                </a:cubicBezTo>
                <a:cubicBezTo>
                  <a:pt x="3752850" y="996950"/>
                  <a:pt x="4929188" y="1739900"/>
                  <a:pt x="6229350" y="1562100"/>
                </a:cubicBezTo>
                <a:cubicBezTo>
                  <a:pt x="7529513" y="1384300"/>
                  <a:pt x="9022556" y="692150"/>
                  <a:pt x="10515600" y="0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7B759535-F606-4C43-AC66-EF5674F7A6F3}"/>
              </a:ext>
            </a:extLst>
          </p:cNvPr>
          <p:cNvSpPr/>
          <p:nvPr/>
        </p:nvSpPr>
        <p:spPr>
          <a:xfrm>
            <a:off x="762000" y="2257425"/>
            <a:ext cx="9268391" cy="1704975"/>
          </a:xfrm>
          <a:custGeom>
            <a:avLst/>
            <a:gdLst>
              <a:gd name="connsiteX0" fmla="*/ 0 w 10629900"/>
              <a:gd name="connsiteY0" fmla="*/ 1704975 h 1704975"/>
              <a:gd name="connsiteX1" fmla="*/ 1409700 w 10629900"/>
              <a:gd name="connsiteY1" fmla="*/ 1314450 h 1704975"/>
              <a:gd name="connsiteX2" fmla="*/ 2943225 w 10629900"/>
              <a:gd name="connsiteY2" fmla="*/ 1066800 h 1704975"/>
              <a:gd name="connsiteX3" fmla="*/ 5314950 w 10629900"/>
              <a:gd name="connsiteY3" fmla="*/ 1323975 h 1704975"/>
              <a:gd name="connsiteX4" fmla="*/ 7696200 w 10629900"/>
              <a:gd name="connsiteY4" fmla="*/ 1190625 h 1704975"/>
              <a:gd name="connsiteX5" fmla="*/ 10629900 w 10629900"/>
              <a:gd name="connsiteY5" fmla="*/ 0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29900" h="1704975">
                <a:moveTo>
                  <a:pt x="0" y="1704975"/>
                </a:moveTo>
                <a:cubicBezTo>
                  <a:pt x="459581" y="1562893"/>
                  <a:pt x="919163" y="1420812"/>
                  <a:pt x="1409700" y="1314450"/>
                </a:cubicBezTo>
                <a:cubicBezTo>
                  <a:pt x="1900237" y="1208088"/>
                  <a:pt x="2292350" y="1065213"/>
                  <a:pt x="2943225" y="1066800"/>
                </a:cubicBezTo>
                <a:cubicBezTo>
                  <a:pt x="3594100" y="1068387"/>
                  <a:pt x="4522788" y="1303338"/>
                  <a:pt x="5314950" y="1323975"/>
                </a:cubicBezTo>
                <a:cubicBezTo>
                  <a:pt x="6107112" y="1344612"/>
                  <a:pt x="6810375" y="1411287"/>
                  <a:pt x="7696200" y="1190625"/>
                </a:cubicBezTo>
                <a:cubicBezTo>
                  <a:pt x="8582025" y="969963"/>
                  <a:pt x="9605962" y="484981"/>
                  <a:pt x="10629900" y="0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798C0F2-36EC-4D2D-96D9-FBE352A784FD}"/>
              </a:ext>
            </a:extLst>
          </p:cNvPr>
          <p:cNvSpPr/>
          <p:nvPr/>
        </p:nvSpPr>
        <p:spPr>
          <a:xfrm>
            <a:off x="1573485" y="3292723"/>
            <a:ext cx="573046" cy="679451"/>
          </a:xfrm>
          <a:prstGeom prst="rect">
            <a:avLst/>
          </a:prstGeom>
          <a:solidFill>
            <a:srgbClr val="F5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095A1A6-AA7E-4D76-AA11-72D9078A0DC7}"/>
              </a:ext>
            </a:extLst>
          </p:cNvPr>
          <p:cNvGrpSpPr/>
          <p:nvPr/>
        </p:nvGrpSpPr>
        <p:grpSpPr>
          <a:xfrm>
            <a:off x="1563959" y="3072348"/>
            <a:ext cx="1218429" cy="952863"/>
            <a:chOff x="4981576" y="1847850"/>
            <a:chExt cx="1040083" cy="736461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29D01446-3A65-4D87-94A8-A96159F99F97}"/>
                </a:ext>
              </a:extLst>
            </p:cNvPr>
            <p:cNvGrpSpPr/>
            <p:nvPr/>
          </p:nvGrpSpPr>
          <p:grpSpPr>
            <a:xfrm>
              <a:off x="4981576" y="1847850"/>
              <a:ext cx="675139" cy="673650"/>
              <a:chOff x="5648326" y="2105025"/>
              <a:chExt cx="980612" cy="978450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FA96BC80-F373-42A3-A4D8-C9EE3AFEDBE1}"/>
                  </a:ext>
                </a:extLst>
              </p:cNvPr>
              <p:cNvSpPr/>
              <p:nvPr/>
            </p:nvSpPr>
            <p:spPr>
              <a:xfrm>
                <a:off x="5648326" y="2105025"/>
                <a:ext cx="980612" cy="978450"/>
              </a:xfrm>
              <a:prstGeom prst="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4D818B"/>
                  </a:solidFill>
                  <a:latin typeface="汉仪书魂体简" panose="02010609000101010101" pitchFamily="49" charset="-122"/>
                  <a:ea typeface="汉仪书魂体简" panose="02010609000101010101" pitchFamily="49" charset="-122"/>
                </a:endParaRPr>
              </a:p>
            </p:txBody>
          </p: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xmlns="" id="{D657EFD3-7883-4DA5-9116-390E457908E9}"/>
                  </a:ext>
                </a:extLst>
              </p:cNvPr>
              <p:cNvCxnSpPr>
                <a:cxnSpLocks/>
                <a:stCxn id="13" idx="1"/>
                <a:endCxn id="13" idx="3"/>
              </p:cNvCxnSpPr>
              <p:nvPr/>
            </p:nvCxnSpPr>
            <p:spPr>
              <a:xfrm>
                <a:off x="5648326" y="2594250"/>
                <a:ext cx="98061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xmlns="" id="{3EED5EAC-4526-43BB-9277-509062463F93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6138632" y="2105025"/>
                <a:ext cx="0" cy="97845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FCA7F47A-504C-4500-A2AF-8AC22BB7B0EB}"/>
                </a:ext>
              </a:extLst>
            </p:cNvPr>
            <p:cNvSpPr txBox="1"/>
            <p:nvPr/>
          </p:nvSpPr>
          <p:spPr>
            <a:xfrm>
              <a:off x="5029201" y="1876425"/>
              <a:ext cx="9924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4D818B"/>
                  </a:solidFill>
                  <a:latin typeface="汉仪书魂体简" panose="02010609000101010101" pitchFamily="49" charset="-122"/>
                  <a:ea typeface="汉仪书魂体简" panose="02010609000101010101" pitchFamily="49" charset="-122"/>
                </a:rPr>
                <a:t>壹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C70DA9FD-AC84-45B0-931D-3B3FD0FA7033}"/>
              </a:ext>
            </a:extLst>
          </p:cNvPr>
          <p:cNvSpPr/>
          <p:nvPr/>
        </p:nvSpPr>
        <p:spPr>
          <a:xfrm>
            <a:off x="5260706" y="3177649"/>
            <a:ext cx="573046" cy="67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4C224EF7-A342-474E-8CEE-B2EF915BCE5E}"/>
              </a:ext>
            </a:extLst>
          </p:cNvPr>
          <p:cNvGrpSpPr/>
          <p:nvPr/>
        </p:nvGrpSpPr>
        <p:grpSpPr>
          <a:xfrm>
            <a:off x="5251178" y="3072348"/>
            <a:ext cx="836113" cy="770961"/>
            <a:chOff x="4981576" y="1847850"/>
            <a:chExt cx="728948" cy="673650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3F667182-296D-4858-A7D6-8E12FD648A54}"/>
                </a:ext>
              </a:extLst>
            </p:cNvPr>
            <p:cNvGrpSpPr/>
            <p:nvPr/>
          </p:nvGrpSpPr>
          <p:grpSpPr>
            <a:xfrm>
              <a:off x="4981576" y="1847850"/>
              <a:ext cx="675139" cy="673650"/>
              <a:chOff x="5648326" y="2105025"/>
              <a:chExt cx="980612" cy="978450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xmlns="" id="{A8DC41A3-5B0B-402D-89A5-EA5B7816F303}"/>
                  </a:ext>
                </a:extLst>
              </p:cNvPr>
              <p:cNvSpPr/>
              <p:nvPr/>
            </p:nvSpPr>
            <p:spPr>
              <a:xfrm>
                <a:off x="5648326" y="2105025"/>
                <a:ext cx="980612" cy="978450"/>
              </a:xfrm>
              <a:prstGeom prst="rect">
                <a:avLst/>
              </a:prstGeom>
              <a:solidFill>
                <a:srgbClr val="F5F4EB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4D818B"/>
                  </a:solidFill>
                  <a:latin typeface="汉仪书魂体简" panose="02010609000101010101" pitchFamily="49" charset="-122"/>
                  <a:ea typeface="汉仪书魂体简" panose="02010609000101010101" pitchFamily="49" charset="-122"/>
                </a:endParaRPr>
              </a:p>
            </p:txBody>
          </p: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xmlns="" id="{F4C162E8-56C2-4C50-A123-D300A6008BF9}"/>
                  </a:ext>
                </a:extLst>
              </p:cNvPr>
              <p:cNvCxnSpPr>
                <a:cxnSpLocks/>
                <a:stCxn id="20" idx="1"/>
                <a:endCxn id="20" idx="3"/>
              </p:cNvCxnSpPr>
              <p:nvPr/>
            </p:nvCxnSpPr>
            <p:spPr>
              <a:xfrm>
                <a:off x="5648326" y="2594250"/>
                <a:ext cx="98061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xmlns="" id="{BF5C547E-57CE-403C-8023-8BECC3BF21D9}"/>
                  </a:ext>
                </a:extLst>
              </p:cNvPr>
              <p:cNvCxnSpPr>
                <a:cxnSpLocks/>
                <a:stCxn id="20" idx="0"/>
                <a:endCxn id="20" idx="2"/>
              </p:cNvCxnSpPr>
              <p:nvPr/>
            </p:nvCxnSpPr>
            <p:spPr>
              <a:xfrm>
                <a:off x="6138632" y="2105025"/>
                <a:ext cx="0" cy="97845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4B4C86C3-9056-47A0-BBFA-F5C1611B41B2}"/>
                </a:ext>
              </a:extLst>
            </p:cNvPr>
            <p:cNvSpPr txBox="1"/>
            <p:nvPr/>
          </p:nvSpPr>
          <p:spPr>
            <a:xfrm>
              <a:off x="5029203" y="1847850"/>
              <a:ext cx="681321" cy="633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4D818B"/>
                  </a:solidFill>
                  <a:latin typeface="汉仪书魂体简" panose="02010609000101010101" pitchFamily="49" charset="-122"/>
                  <a:ea typeface="汉仪书魂体简" panose="02010609000101010101" pitchFamily="49" charset="-122"/>
                </a:rPr>
                <a:t>贰</a:t>
              </a: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BB93C8AB-1922-4EFF-B9A6-E1AF8FBB8FDC}"/>
              </a:ext>
            </a:extLst>
          </p:cNvPr>
          <p:cNvSpPr/>
          <p:nvPr/>
        </p:nvSpPr>
        <p:spPr>
          <a:xfrm>
            <a:off x="9090802" y="2647648"/>
            <a:ext cx="573046" cy="67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495AA816-1CC3-4451-AD5C-0E3244BF23C8}"/>
              </a:ext>
            </a:extLst>
          </p:cNvPr>
          <p:cNvGrpSpPr/>
          <p:nvPr/>
        </p:nvGrpSpPr>
        <p:grpSpPr>
          <a:xfrm>
            <a:off x="9081276" y="2377441"/>
            <a:ext cx="1258087" cy="1002696"/>
            <a:chOff x="4981576" y="1847850"/>
            <a:chExt cx="1040083" cy="73646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xmlns="" id="{77D35181-FEEE-4EF4-881A-1FF5AC614255}"/>
                </a:ext>
              </a:extLst>
            </p:cNvPr>
            <p:cNvGrpSpPr/>
            <p:nvPr/>
          </p:nvGrpSpPr>
          <p:grpSpPr>
            <a:xfrm>
              <a:off x="4981576" y="1847850"/>
              <a:ext cx="675139" cy="673650"/>
              <a:chOff x="5648326" y="2105025"/>
              <a:chExt cx="980612" cy="978450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xmlns="" id="{AF50775B-CDE6-401D-B67D-FB2292968E87}"/>
                  </a:ext>
                </a:extLst>
              </p:cNvPr>
              <p:cNvSpPr/>
              <p:nvPr/>
            </p:nvSpPr>
            <p:spPr>
              <a:xfrm>
                <a:off x="5648326" y="2105025"/>
                <a:ext cx="980612" cy="978450"/>
              </a:xfrm>
              <a:prstGeom prst="rect">
                <a:avLst/>
              </a:prstGeom>
              <a:solidFill>
                <a:srgbClr val="F5F4EB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4D818B"/>
                  </a:solidFill>
                  <a:latin typeface="汉仪书魂体简" panose="02010609000101010101" pitchFamily="49" charset="-122"/>
                  <a:ea typeface="汉仪书魂体简" panose="02010609000101010101" pitchFamily="49" charset="-122"/>
                </a:endParaRPr>
              </a:p>
            </p:txBody>
          </p: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xmlns="" id="{ED2A3968-8A4A-4C4B-9E73-F87CCC112878}"/>
                  </a:ext>
                </a:extLst>
              </p:cNvPr>
              <p:cNvCxnSpPr>
                <a:cxnSpLocks/>
                <a:stCxn id="28" idx="1"/>
                <a:endCxn id="28" idx="3"/>
              </p:cNvCxnSpPr>
              <p:nvPr/>
            </p:nvCxnSpPr>
            <p:spPr>
              <a:xfrm>
                <a:off x="5648326" y="2594250"/>
                <a:ext cx="98061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xmlns="" id="{CCFD1E26-FE6A-4589-A1CC-7316B78A3B8E}"/>
                  </a:ext>
                </a:extLst>
              </p:cNvPr>
              <p:cNvCxnSpPr>
                <a:cxnSpLocks/>
                <a:stCxn id="28" idx="0"/>
                <a:endCxn id="28" idx="2"/>
              </p:cNvCxnSpPr>
              <p:nvPr/>
            </p:nvCxnSpPr>
            <p:spPr>
              <a:xfrm>
                <a:off x="6138632" y="2105025"/>
                <a:ext cx="0" cy="97845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E9ED7846-5380-486D-A31E-FA194F7B99B8}"/>
                </a:ext>
              </a:extLst>
            </p:cNvPr>
            <p:cNvSpPr txBox="1"/>
            <p:nvPr/>
          </p:nvSpPr>
          <p:spPr>
            <a:xfrm>
              <a:off x="5029201" y="1876425"/>
              <a:ext cx="9924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dirty="0">
                  <a:solidFill>
                    <a:srgbClr val="4D818B"/>
                  </a:solidFill>
                  <a:latin typeface="汉仪书魂体简" panose="02010609000101010101" pitchFamily="49" charset="-122"/>
                  <a:ea typeface="汉仪书魂体简" panose="02010609000101010101" pitchFamily="49" charset="-122"/>
                </a:rPr>
                <a:t>叁</a:t>
              </a: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B06ADE8B-C9BA-40C8-B662-A60D23C5C207}"/>
              </a:ext>
            </a:extLst>
          </p:cNvPr>
          <p:cNvSpPr/>
          <p:nvPr/>
        </p:nvSpPr>
        <p:spPr>
          <a:xfrm>
            <a:off x="5396195" y="4394622"/>
            <a:ext cx="2091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文字表格</a:t>
            </a:r>
            <a:endParaRPr lang="zh-CN" altLang="en-US" sz="3600" dirty="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xmlns="" id="{AD599DC7-33A7-4268-BBB7-62FD418B0EEF}"/>
              </a:ext>
            </a:extLst>
          </p:cNvPr>
          <p:cNvCxnSpPr/>
          <p:nvPr/>
        </p:nvCxnSpPr>
        <p:spPr>
          <a:xfrm>
            <a:off x="1440082" y="5123828"/>
            <a:ext cx="259248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DC77580E-529F-4C2B-BDAA-38991D70EBEC}"/>
              </a:ext>
            </a:extLst>
          </p:cNvPr>
          <p:cNvSpPr/>
          <p:nvPr/>
        </p:nvSpPr>
        <p:spPr>
          <a:xfrm>
            <a:off x="1366396" y="4451580"/>
            <a:ext cx="2358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思维导图</a:t>
            </a:r>
            <a:endParaRPr lang="zh-CN" altLang="en-US" sz="3600" dirty="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xmlns="" id="{550DB229-4D4A-4C53-B932-6FCA5ED807A7}"/>
              </a:ext>
            </a:extLst>
          </p:cNvPr>
          <p:cNvCxnSpPr/>
          <p:nvPr/>
        </p:nvCxnSpPr>
        <p:spPr>
          <a:xfrm>
            <a:off x="5251178" y="5044529"/>
            <a:ext cx="259248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E4422A6D-EDAD-4B49-8471-BB20B3274DE3}"/>
              </a:ext>
            </a:extLst>
          </p:cNvPr>
          <p:cNvSpPr/>
          <p:nvPr/>
        </p:nvSpPr>
        <p:spPr>
          <a:xfrm>
            <a:off x="8493369" y="4356432"/>
            <a:ext cx="2980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想象画面画图</a:t>
            </a:r>
            <a:endParaRPr lang="zh-CN" altLang="en-US" sz="3600" dirty="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xmlns="" id="{D392F7E6-151F-436D-A5B0-DB9518CC4BAF}"/>
              </a:ext>
            </a:extLst>
          </p:cNvPr>
          <p:cNvCxnSpPr/>
          <p:nvPr/>
        </p:nvCxnSpPr>
        <p:spPr>
          <a:xfrm>
            <a:off x="8758314" y="5044529"/>
            <a:ext cx="259248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xmlns="" id="{614CBDB7-52BC-4CB3-9692-A6B2DE32B36D}"/>
              </a:ext>
            </a:extLst>
          </p:cNvPr>
          <p:cNvSpPr/>
          <p:nvPr/>
        </p:nvSpPr>
        <p:spPr>
          <a:xfrm>
            <a:off x="2586104" y="867537"/>
            <a:ext cx="8472624" cy="909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b="1" dirty="0" smtClean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由“读”</a:t>
            </a:r>
            <a:r>
              <a:rPr lang="zh-CN" altLang="en-US" sz="4400" b="1" dirty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到</a:t>
            </a:r>
            <a:r>
              <a:rPr lang="zh-CN" altLang="en-US" sz="4400" b="1" dirty="0" smtClean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“写”</a:t>
            </a:r>
            <a:r>
              <a:rPr lang="zh-CN" altLang="en-US" sz="4400" b="1" dirty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的思维建构</a:t>
            </a:r>
          </a:p>
        </p:txBody>
      </p:sp>
      <p:sp>
        <p:nvSpPr>
          <p:cNvPr id="39" name="圆: 空心 17">
            <a:extLst>
              <a:ext uri="{FF2B5EF4-FFF2-40B4-BE49-F238E27FC236}">
                <a16:creationId xmlns:a16="http://schemas.microsoft.com/office/drawing/2014/main" xmlns="" id="{162B2353-CF80-400F-976A-D5ABFA1D5AD3}"/>
              </a:ext>
            </a:extLst>
          </p:cNvPr>
          <p:cNvSpPr/>
          <p:nvPr/>
        </p:nvSpPr>
        <p:spPr>
          <a:xfrm>
            <a:off x="786134" y="507894"/>
            <a:ext cx="2346555" cy="2346555"/>
          </a:xfrm>
          <a:prstGeom prst="donut">
            <a:avLst/>
          </a:prstGeom>
          <a:solidFill>
            <a:srgbClr val="4D8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xmlns="" id="{806B9119-F441-4334-8876-9B77F9B306D5}"/>
              </a:ext>
            </a:extLst>
          </p:cNvPr>
          <p:cNvCxnSpPr/>
          <p:nvPr/>
        </p:nvCxnSpPr>
        <p:spPr>
          <a:xfrm>
            <a:off x="3179104" y="1796265"/>
            <a:ext cx="72866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054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3539445-B57F-4D92-A703-FEBDE863629D}"/>
              </a:ext>
            </a:extLst>
          </p:cNvPr>
          <p:cNvGrpSpPr/>
          <p:nvPr/>
        </p:nvGrpSpPr>
        <p:grpSpPr>
          <a:xfrm>
            <a:off x="2057208" y="1365881"/>
            <a:ext cx="1728144" cy="3202218"/>
            <a:chOff x="4483003" y="1606593"/>
            <a:chExt cx="1561133" cy="284524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96CC5698-5F37-40A5-B6F8-996454F0AA18}"/>
                </a:ext>
              </a:extLst>
            </p:cNvPr>
            <p:cNvSpPr txBox="1"/>
            <p:nvPr/>
          </p:nvSpPr>
          <p:spPr>
            <a:xfrm>
              <a:off x="4613558" y="1606593"/>
              <a:ext cx="1084327" cy="92333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 algn="dist">
                <a:defRPr sz="54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sz="6600" dirty="0" smtClean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思</a:t>
              </a:r>
              <a:endParaRPr lang="zh-CN" altLang="en-US" sz="6600" dirty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19672830-A22F-43D7-B739-F5B20AFC56FE}"/>
                </a:ext>
              </a:extLst>
            </p:cNvPr>
            <p:cNvSpPr txBox="1"/>
            <p:nvPr/>
          </p:nvSpPr>
          <p:spPr>
            <a:xfrm>
              <a:off x="4959809" y="2337622"/>
              <a:ext cx="1084327" cy="92333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 algn="dist">
                <a:defRPr sz="54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sz="6600" dirty="0" smtClean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维</a:t>
              </a:r>
              <a:endParaRPr lang="zh-CN" altLang="en-US" sz="6600" dirty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9E05379-4BEF-42CD-964D-8BBBC2FE0CFE}"/>
                </a:ext>
              </a:extLst>
            </p:cNvPr>
            <p:cNvSpPr txBox="1"/>
            <p:nvPr/>
          </p:nvSpPr>
          <p:spPr>
            <a:xfrm>
              <a:off x="4483003" y="2993686"/>
              <a:ext cx="1000917" cy="101566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dirty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导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A80DF0B7-BD87-40AB-9E2F-E9BE527E8D9D}"/>
                </a:ext>
              </a:extLst>
            </p:cNvPr>
            <p:cNvSpPr txBox="1"/>
            <p:nvPr/>
          </p:nvSpPr>
          <p:spPr>
            <a:xfrm>
              <a:off x="4822748" y="3436170"/>
              <a:ext cx="1167737" cy="101566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sz="7200" dirty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4995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B5E7D7D9-A4A0-422F-9EFA-739E4357328A}"/>
              </a:ext>
            </a:extLst>
          </p:cNvPr>
          <p:cNvSpPr txBox="1"/>
          <p:nvPr/>
        </p:nvSpPr>
        <p:spPr>
          <a:xfrm>
            <a:off x="1704934" y="1716704"/>
            <a:ext cx="9528435" cy="73250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rgbClr val="25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思维变得清晰化， </a:t>
            </a:r>
            <a:r>
              <a:rPr lang="zh-CN" altLang="en-US" sz="3200" dirty="0" smtClean="0">
                <a:solidFill>
                  <a:srgbClr val="25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结果变得可视化</a:t>
            </a:r>
            <a:r>
              <a:rPr lang="zh-CN" altLang="en-US" sz="3200" dirty="0">
                <a:solidFill>
                  <a:srgbClr val="25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en-US" altLang="zh-CN" sz="3200" dirty="0">
              <a:solidFill>
                <a:srgbClr val="25696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96457DC3-C109-4FDC-A96D-1A8206CA5058}"/>
              </a:ext>
            </a:extLst>
          </p:cNvPr>
          <p:cNvSpPr/>
          <p:nvPr/>
        </p:nvSpPr>
        <p:spPr>
          <a:xfrm>
            <a:off x="1693354" y="4412110"/>
            <a:ext cx="3877985" cy="584775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3200" dirty="0" smtClean="0">
                <a:solidFill>
                  <a:srgbClr val="25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提升写作教学的效率</a:t>
            </a:r>
            <a:endParaRPr lang="zh-CN" altLang="en-US" sz="3200" dirty="0">
              <a:solidFill>
                <a:srgbClr val="25696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5CE2D069-E333-4425-8941-047D78B62B41}"/>
              </a:ext>
            </a:extLst>
          </p:cNvPr>
          <p:cNvSpPr/>
          <p:nvPr/>
        </p:nvSpPr>
        <p:spPr>
          <a:xfrm>
            <a:off x="795405" y="666431"/>
            <a:ext cx="2281949" cy="712706"/>
          </a:xfrm>
          <a:prstGeom prst="rect">
            <a:avLst/>
          </a:prstGeom>
          <a:noFill/>
          <a:ln>
            <a:solidFill>
              <a:srgbClr val="4D8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8252" y="720048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6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思维导图</a:t>
            </a:r>
            <a:endParaRPr lang="zh-CN" altLang="en-US" sz="3600" spc="600" dirty="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96457DC3-C109-4FDC-A96D-1A8206CA5058}"/>
              </a:ext>
            </a:extLst>
          </p:cNvPr>
          <p:cNvSpPr/>
          <p:nvPr/>
        </p:nvSpPr>
        <p:spPr>
          <a:xfrm>
            <a:off x="1704934" y="3177496"/>
            <a:ext cx="428316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3200" dirty="0">
                <a:solidFill>
                  <a:srgbClr val="25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提升阅读教学的效率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96457DC3-C109-4FDC-A96D-1A8206CA5058}"/>
              </a:ext>
            </a:extLst>
          </p:cNvPr>
          <p:cNvSpPr/>
          <p:nvPr/>
        </p:nvSpPr>
        <p:spPr>
          <a:xfrm>
            <a:off x="6150652" y="3919667"/>
            <a:ext cx="4283168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3200" dirty="0" smtClean="0">
                <a:solidFill>
                  <a:srgbClr val="25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3200" dirty="0" smtClean="0">
                <a:solidFill>
                  <a:srgbClr val="25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主题阅读</a:t>
            </a:r>
            <a:r>
              <a:rPr lang="en-US" altLang="zh-CN" sz="3200" dirty="0" smtClean="0">
                <a:solidFill>
                  <a:srgbClr val="25696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</a:p>
          <a:p>
            <a:r>
              <a:rPr lang="zh-CN" altLang="en-US" sz="3200" dirty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读中悟写、以写促读</a:t>
            </a:r>
            <a:endParaRPr lang="en-US" altLang="zh-CN" sz="3200" dirty="0">
              <a:solidFill>
                <a:srgbClr val="414E59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3200" dirty="0">
              <a:solidFill>
                <a:srgbClr val="25696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右大括号 4"/>
          <p:cNvSpPr/>
          <p:nvPr/>
        </p:nvSpPr>
        <p:spPr>
          <a:xfrm>
            <a:off x="5566654" y="3396819"/>
            <a:ext cx="583998" cy="1380744"/>
          </a:xfrm>
          <a:prstGeom prst="rightBrace">
            <a:avLst/>
          </a:prstGeom>
          <a:noFill/>
          <a:ln w="28575">
            <a:solidFill>
              <a:srgbClr val="256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391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/>
      <p:bldP spid="18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39BB951-9FDC-4D4C-8BCC-3D019CA827B7}"/>
              </a:ext>
            </a:extLst>
          </p:cNvPr>
          <p:cNvSpPr/>
          <p:nvPr/>
        </p:nvSpPr>
        <p:spPr>
          <a:xfrm>
            <a:off x="6026524" y="509451"/>
            <a:ext cx="5638607" cy="5826036"/>
          </a:xfrm>
          <a:prstGeom prst="rect">
            <a:avLst/>
          </a:prstGeom>
          <a:solidFill>
            <a:srgbClr val="414E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236" y="900343"/>
            <a:ext cx="5065764" cy="519173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18791" y="864581"/>
            <a:ext cx="3756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例</a:t>
            </a:r>
            <a:r>
              <a:rPr lang="en-US" altLang="zh-CN" sz="3600" spc="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3600" spc="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：第一单元</a:t>
            </a:r>
            <a:endParaRPr lang="zh-CN" altLang="en-US" sz="3600" spc="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D1BA0B19-CA8F-43D8-BD67-C33CC0B17D14}"/>
              </a:ext>
            </a:extLst>
          </p:cNvPr>
          <p:cNvSpPr/>
          <p:nvPr/>
        </p:nvSpPr>
        <p:spPr>
          <a:xfrm>
            <a:off x="927848" y="1867990"/>
            <a:ext cx="4140541" cy="4038068"/>
          </a:xfrm>
          <a:prstGeom prst="frame">
            <a:avLst>
              <a:gd name="adj1" fmla="val 1846"/>
            </a:avLst>
          </a:prstGeom>
          <a:solidFill>
            <a:srgbClr val="4D8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63061" y="2181484"/>
            <a:ext cx="3467616" cy="149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边读边想象画面</a:t>
            </a:r>
            <a:r>
              <a:rPr lang="zh-CN" altLang="zh-CN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zh-CN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感受</a:t>
            </a:r>
            <a:r>
              <a:rPr lang="zh-CN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自然之美</a:t>
            </a:r>
            <a:r>
              <a:rPr lang="zh-CN" altLang="zh-CN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Picture 2" descr="http://img.hb.aicdn.com/40205c58c6375f0bd836b18a0cb3c671a2c53b3bd2aaa-xtuPzT">
            <a:extLst>
              <a:ext uri="{FF2B5EF4-FFF2-40B4-BE49-F238E27FC236}">
                <a16:creationId xmlns:a16="http://schemas.microsoft.com/office/drawing/2014/main" xmlns="" id="{B5C11775-E18A-44EC-9D67-ACB600A5B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09" y="3804627"/>
            <a:ext cx="3147119" cy="245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7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39BB951-9FDC-4D4C-8BCC-3D019CA827B7}"/>
              </a:ext>
            </a:extLst>
          </p:cNvPr>
          <p:cNvSpPr/>
          <p:nvPr/>
        </p:nvSpPr>
        <p:spPr>
          <a:xfrm>
            <a:off x="5985622" y="1149531"/>
            <a:ext cx="5653384" cy="4937760"/>
          </a:xfrm>
          <a:prstGeom prst="rect">
            <a:avLst/>
          </a:prstGeom>
          <a:solidFill>
            <a:srgbClr val="414E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http://img.hb.aicdn.com/40205c58c6375f0bd836b18a0cb3c671a2c53b3bd2aaa-xtuPzT">
            <a:extLst>
              <a:ext uri="{FF2B5EF4-FFF2-40B4-BE49-F238E27FC236}">
                <a16:creationId xmlns:a16="http://schemas.microsoft.com/office/drawing/2014/main" xmlns="" id="{B5C11775-E18A-44EC-9D67-ACB600A5B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64" y="3818424"/>
            <a:ext cx="3147119" cy="245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图文框 3">
            <a:extLst>
              <a:ext uri="{FF2B5EF4-FFF2-40B4-BE49-F238E27FC236}">
                <a16:creationId xmlns:a16="http://schemas.microsoft.com/office/drawing/2014/main" xmlns="" id="{D1BA0B19-CA8F-43D8-BD67-C33CC0B17D14}"/>
              </a:ext>
            </a:extLst>
          </p:cNvPr>
          <p:cNvSpPr/>
          <p:nvPr/>
        </p:nvSpPr>
        <p:spPr>
          <a:xfrm>
            <a:off x="755234" y="1998618"/>
            <a:ext cx="4310653" cy="3907440"/>
          </a:xfrm>
          <a:prstGeom prst="frame">
            <a:avLst>
              <a:gd name="adj1" fmla="val 1846"/>
            </a:avLst>
          </a:prstGeom>
          <a:solidFill>
            <a:srgbClr val="4D8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8789" y="981412"/>
            <a:ext cx="3756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例</a:t>
            </a:r>
            <a:r>
              <a:rPr lang="en-US" altLang="zh-CN" sz="3600" spc="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zh-CN" altLang="en-US" sz="3600" spc="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：第三单元</a:t>
            </a:r>
            <a:endParaRPr lang="zh-CN" altLang="en-US" sz="3600" spc="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27767" y="2080260"/>
            <a:ext cx="39381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体会</a:t>
            </a:r>
            <a:r>
              <a:rPr lang="zh-CN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文章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准确</a:t>
            </a:r>
            <a:r>
              <a:rPr lang="zh-CN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生动的表达</a:t>
            </a:r>
            <a:r>
              <a:rPr lang="zh-CN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感受作者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连续</a:t>
            </a:r>
            <a:r>
              <a:rPr lang="zh-CN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细致的观察。</a:t>
            </a:r>
            <a:endParaRPr lang="zh-CN" altLang="en-US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356" y="1636840"/>
            <a:ext cx="5305138" cy="409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639BB951-9FDC-4D4C-8BCC-3D019CA827B7}"/>
              </a:ext>
            </a:extLst>
          </p:cNvPr>
          <p:cNvSpPr/>
          <p:nvPr/>
        </p:nvSpPr>
        <p:spPr>
          <a:xfrm>
            <a:off x="5708469" y="809897"/>
            <a:ext cx="5904411" cy="5277394"/>
          </a:xfrm>
          <a:prstGeom prst="rect">
            <a:avLst/>
          </a:prstGeom>
          <a:solidFill>
            <a:srgbClr val="414E5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18789" y="1072106"/>
            <a:ext cx="3756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例</a:t>
            </a:r>
            <a:r>
              <a:rPr lang="en-US" altLang="zh-CN" sz="3600" spc="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r>
              <a:rPr lang="zh-CN" altLang="en-US" sz="3600" spc="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：第五单元</a:t>
            </a:r>
            <a:endParaRPr lang="zh-CN" altLang="en-US" sz="3600" spc="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69" y="1072106"/>
            <a:ext cx="5648325" cy="4752975"/>
          </a:xfrm>
          <a:prstGeom prst="rect">
            <a:avLst/>
          </a:prstGeom>
        </p:spPr>
      </p:pic>
      <p:sp>
        <p:nvSpPr>
          <p:cNvPr id="6" name="图文框 5">
            <a:extLst>
              <a:ext uri="{FF2B5EF4-FFF2-40B4-BE49-F238E27FC236}">
                <a16:creationId xmlns:a16="http://schemas.microsoft.com/office/drawing/2014/main" xmlns="" id="{D1BA0B19-CA8F-43D8-BD67-C33CC0B17D14}"/>
              </a:ext>
            </a:extLst>
          </p:cNvPr>
          <p:cNvSpPr/>
          <p:nvPr/>
        </p:nvSpPr>
        <p:spPr>
          <a:xfrm>
            <a:off x="927848" y="2009116"/>
            <a:ext cx="4138039" cy="3896941"/>
          </a:xfrm>
          <a:prstGeom prst="frame">
            <a:avLst>
              <a:gd name="adj1" fmla="val 1846"/>
            </a:avLst>
          </a:prstGeom>
          <a:solidFill>
            <a:srgbClr val="4D8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7042" y="2280849"/>
            <a:ext cx="4339650" cy="1669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了解作者是</a:t>
            </a:r>
            <a:r>
              <a:rPr lang="zh-CN" altLang="zh-CN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怎么</a:t>
            </a:r>
            <a:endParaRPr lang="en-US" altLang="zh-CN" sz="36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zh-CN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把</a:t>
            </a:r>
            <a:r>
              <a:rPr lang="zh-CN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事情写清楚的。</a:t>
            </a:r>
            <a:endParaRPr lang="zh-CN" altLang="en-US" sz="3600" dirty="0"/>
          </a:p>
        </p:txBody>
      </p:sp>
      <p:pic>
        <p:nvPicPr>
          <p:cNvPr id="9" name="Picture 2" descr="http://img.hb.aicdn.com/40205c58c6375f0bd836b18a0cb3c671a2c53b3bd2aaa-xtuPzT">
            <a:extLst>
              <a:ext uri="{FF2B5EF4-FFF2-40B4-BE49-F238E27FC236}">
                <a16:creationId xmlns:a16="http://schemas.microsoft.com/office/drawing/2014/main" xmlns="" id="{B5C11775-E18A-44EC-9D67-ACB600A5B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68" y="3957586"/>
            <a:ext cx="3147119" cy="245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33539445-B57F-4D92-A703-FEBDE863629D}"/>
              </a:ext>
            </a:extLst>
          </p:cNvPr>
          <p:cNvGrpSpPr/>
          <p:nvPr/>
        </p:nvGrpSpPr>
        <p:grpSpPr>
          <a:xfrm>
            <a:off x="1845400" y="1255751"/>
            <a:ext cx="1728144" cy="3202218"/>
            <a:chOff x="4483003" y="1606593"/>
            <a:chExt cx="1561133" cy="2845240"/>
          </a:xfrm>
        </p:grpSpPr>
        <p:sp>
          <p:nvSpPr>
            <p:cNvPr id="7" name="文本框 6">
              <a:extLst>
                <a:ext uri="{FF2B5EF4-FFF2-40B4-BE49-F238E27FC236}">
                  <a16:creationId xmlns="" xmlns:a16="http://schemas.microsoft.com/office/drawing/2014/main" id="{96CC5698-5F37-40A5-B6F8-996454F0AA18}"/>
                </a:ext>
              </a:extLst>
            </p:cNvPr>
            <p:cNvSpPr txBox="1"/>
            <p:nvPr/>
          </p:nvSpPr>
          <p:spPr>
            <a:xfrm>
              <a:off x="4613558" y="1606593"/>
              <a:ext cx="1084327" cy="92333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 algn="dist">
                <a:defRPr sz="54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sz="6600" dirty="0" smtClean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文</a:t>
              </a:r>
              <a:endParaRPr lang="zh-CN" altLang="en-US" sz="6600" dirty="0">
                <a:solidFill>
                  <a:srgbClr val="414E59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19672830-A22F-43D7-B739-F5B20AFC56FE}"/>
                </a:ext>
              </a:extLst>
            </p:cNvPr>
            <p:cNvSpPr txBox="1"/>
            <p:nvPr/>
          </p:nvSpPr>
          <p:spPr>
            <a:xfrm>
              <a:off x="4959809" y="2337622"/>
              <a:ext cx="1084327" cy="92333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 algn="dist">
                <a:defRPr sz="54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sz="6600" dirty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字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B9E05379-4BEF-42CD-964D-8BBBC2FE0CFE}"/>
                </a:ext>
              </a:extLst>
            </p:cNvPr>
            <p:cNvSpPr txBox="1"/>
            <p:nvPr/>
          </p:nvSpPr>
          <p:spPr>
            <a:xfrm>
              <a:off x="4483003" y="2993686"/>
              <a:ext cx="1000917" cy="101566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dirty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表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A80DF0B7-BD87-40AB-9E2F-E9BE527E8D9D}"/>
                </a:ext>
              </a:extLst>
            </p:cNvPr>
            <p:cNvSpPr txBox="1"/>
            <p:nvPr/>
          </p:nvSpPr>
          <p:spPr>
            <a:xfrm>
              <a:off x="4822748" y="3436170"/>
              <a:ext cx="1167737" cy="101566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>
                <a:defRPr sz="600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defRPr>
              </a:lvl1pPr>
            </a:lstStyle>
            <a:p>
              <a:r>
                <a:rPr lang="zh-CN" altLang="en-US" sz="7200" dirty="0">
                  <a:solidFill>
                    <a:srgbClr val="414E59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827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655</Words>
  <Application>Microsoft Office PowerPoint</Application>
  <PresentationFormat>宽屏</PresentationFormat>
  <Paragraphs>122</Paragraphs>
  <Slides>23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Li Xuke</vt:lpstr>
      <vt:lpstr>YF补 汉仪夏日体+黑白emoji</vt:lpstr>
      <vt:lpstr>zihun35hao-jindianyahei</vt:lpstr>
      <vt:lpstr>等线</vt:lpstr>
      <vt:lpstr>汉仪书魂体简</vt:lpstr>
      <vt:lpstr>华文行楷</vt:lpstr>
      <vt:lpstr>华文楷体</vt:lpstr>
      <vt:lpstr>华文新魏</vt:lpstr>
      <vt:lpstr>楷体</vt:lpstr>
      <vt:lpstr>宋体</vt:lpstr>
      <vt:lpstr>微软雅黑</vt:lpstr>
      <vt:lpstr>Arial</vt:lpstr>
      <vt:lpstr>Calibri</vt:lpstr>
      <vt:lpstr>Century Gothic</vt:lpstr>
      <vt:lpstr>Times New Roman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USER-</dc:creator>
  <cp:lastModifiedBy>shijiaxinzhe@outlook.com</cp:lastModifiedBy>
  <cp:revision>71</cp:revision>
  <dcterms:created xsi:type="dcterms:W3CDTF">2018-04-25T09:33:01Z</dcterms:created>
  <dcterms:modified xsi:type="dcterms:W3CDTF">2019-07-14T13:37:21Z</dcterms:modified>
</cp:coreProperties>
</file>