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51" r:id="rId3"/>
    <p:sldId id="258" r:id="rId4"/>
    <p:sldId id="260" r:id="rId5"/>
    <p:sldId id="300" r:id="rId6"/>
    <p:sldId id="299" r:id="rId7"/>
    <p:sldId id="347" r:id="rId8"/>
    <p:sldId id="350" r:id="rId9"/>
    <p:sldId id="338" r:id="rId10"/>
    <p:sldId id="328" r:id="rId11"/>
    <p:sldId id="348" r:id="rId12"/>
    <p:sldId id="331" r:id="rId13"/>
    <p:sldId id="303" r:id="rId14"/>
    <p:sldId id="332" r:id="rId15"/>
    <p:sldId id="335" r:id="rId16"/>
    <p:sldId id="34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0" y="-282"/>
      </p:cViewPr>
      <p:guideLst>
        <p:guide orient="horz" pos="2151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2019/7/14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25397" y="2375837"/>
            <a:ext cx="19352381" cy="5054112"/>
          </a:xfrm>
        </p:spPr>
        <p:txBody>
          <a:bodyPr anchor="b"/>
          <a:lstStyle>
            <a:lvl1pPr algn="ctr">
              <a:defRPr sz="127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25397" y="7624855"/>
            <a:ext cx="19352381" cy="3504945"/>
          </a:xfrm>
        </p:spPr>
        <p:txBody>
          <a:bodyPr/>
          <a:lstStyle>
            <a:lvl1pPr marL="0" indent="0" algn="ctr">
              <a:buNone/>
              <a:defRPr sz="5080"/>
            </a:lvl1pPr>
            <a:lvl2pPr marL="967740" indent="0" algn="ctr">
              <a:buNone/>
              <a:defRPr sz="4235"/>
            </a:lvl2pPr>
            <a:lvl3pPr marL="1935480" indent="0" algn="ctr">
              <a:buNone/>
              <a:defRPr sz="3810"/>
            </a:lvl3pPr>
            <a:lvl4pPr marL="2902585" indent="0" algn="ctr">
              <a:buNone/>
              <a:defRPr sz="3385"/>
            </a:lvl4pPr>
            <a:lvl5pPr marL="3870325" indent="0" algn="ctr">
              <a:buNone/>
              <a:defRPr sz="3385"/>
            </a:lvl5pPr>
            <a:lvl6pPr marL="4838065" indent="0" algn="ctr">
              <a:buNone/>
              <a:defRPr sz="3385"/>
            </a:lvl6pPr>
            <a:lvl7pPr marL="5805805" indent="0" algn="ctr">
              <a:buNone/>
              <a:defRPr sz="3385"/>
            </a:lvl7pPr>
            <a:lvl8pPr marL="6773545" indent="0" algn="ctr">
              <a:buNone/>
              <a:defRPr sz="3385"/>
            </a:lvl8pPr>
            <a:lvl9pPr marL="7740650" indent="0" algn="ctr">
              <a:buNone/>
              <a:defRPr sz="3385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1E966-C5E8-4714-AFD8-A8E769616BB1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8466-0B53-441A-87EF-7CA24FC9A7D8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0529" y="3619202"/>
            <a:ext cx="22255238" cy="6038722"/>
          </a:xfrm>
        </p:spPr>
        <p:txBody>
          <a:bodyPr anchor="b"/>
          <a:lstStyle>
            <a:lvl1pPr>
              <a:defRPr sz="127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60529" y="9715053"/>
            <a:ext cx="22255238" cy="3175621"/>
          </a:xfrm>
        </p:spPr>
        <p:txBody>
          <a:bodyPr/>
          <a:lstStyle>
            <a:lvl1pPr marL="0" indent="0">
              <a:buNone/>
              <a:defRPr sz="5080">
                <a:solidFill>
                  <a:schemeClr val="tx1">
                    <a:tint val="75000"/>
                  </a:schemeClr>
                </a:solidFill>
              </a:defRPr>
            </a:lvl1pPr>
            <a:lvl2pPr marL="967740" indent="0">
              <a:buNone/>
              <a:defRPr sz="4235">
                <a:solidFill>
                  <a:schemeClr val="tx1">
                    <a:tint val="75000"/>
                  </a:schemeClr>
                </a:solidFill>
              </a:defRPr>
            </a:lvl2pPr>
            <a:lvl3pPr marL="1935480" indent="0">
              <a:buNone/>
              <a:defRPr sz="3810">
                <a:solidFill>
                  <a:schemeClr val="tx1">
                    <a:tint val="75000"/>
                  </a:schemeClr>
                </a:solidFill>
              </a:defRPr>
            </a:lvl3pPr>
            <a:lvl4pPr marL="2902585" indent="0">
              <a:buNone/>
              <a:defRPr sz="3385">
                <a:solidFill>
                  <a:schemeClr val="tx1">
                    <a:tint val="75000"/>
                  </a:schemeClr>
                </a:solidFill>
              </a:defRPr>
            </a:lvl4pPr>
            <a:lvl5pPr marL="3870325" indent="0">
              <a:buNone/>
              <a:defRPr sz="3385">
                <a:solidFill>
                  <a:schemeClr val="tx1">
                    <a:tint val="75000"/>
                  </a:schemeClr>
                </a:solidFill>
              </a:defRPr>
            </a:lvl5pPr>
            <a:lvl6pPr marL="4838065" indent="0">
              <a:buNone/>
              <a:defRPr sz="3385">
                <a:solidFill>
                  <a:schemeClr val="tx1">
                    <a:tint val="75000"/>
                  </a:schemeClr>
                </a:solidFill>
              </a:defRPr>
            </a:lvl6pPr>
            <a:lvl7pPr marL="5805805" indent="0">
              <a:buNone/>
              <a:defRPr sz="3385">
                <a:solidFill>
                  <a:schemeClr val="tx1">
                    <a:tint val="75000"/>
                  </a:schemeClr>
                </a:solidFill>
              </a:defRPr>
            </a:lvl7pPr>
            <a:lvl8pPr marL="6773545" indent="0">
              <a:buNone/>
              <a:defRPr sz="3385">
                <a:solidFill>
                  <a:schemeClr val="tx1">
                    <a:tint val="75000"/>
                  </a:schemeClr>
                </a:solidFill>
              </a:defRPr>
            </a:lvl8pPr>
            <a:lvl9pPr marL="7740650" indent="0">
              <a:buNone/>
              <a:defRPr sz="33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634-F322-4B65-AE9E-AFCAC1194CF9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73968" y="3864514"/>
            <a:ext cx="10966349" cy="921098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62857" y="3864514"/>
            <a:ext cx="10966349" cy="921098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9468-EDD1-4196-AD31-C5EEF0F483E9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329" y="772903"/>
            <a:ext cx="22255238" cy="280597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77329" y="3558714"/>
            <a:ext cx="10915951" cy="1744071"/>
          </a:xfrm>
        </p:spPr>
        <p:txBody>
          <a:bodyPr anchor="b"/>
          <a:lstStyle>
            <a:lvl1pPr marL="0" indent="0">
              <a:buNone/>
              <a:defRPr sz="5080" b="1"/>
            </a:lvl1pPr>
            <a:lvl2pPr marL="967740" indent="0">
              <a:buNone/>
              <a:defRPr sz="4235" b="1"/>
            </a:lvl2pPr>
            <a:lvl3pPr marL="1935480" indent="0">
              <a:buNone/>
              <a:defRPr sz="3810" b="1"/>
            </a:lvl3pPr>
            <a:lvl4pPr marL="2902585" indent="0">
              <a:buNone/>
              <a:defRPr sz="3385" b="1"/>
            </a:lvl4pPr>
            <a:lvl5pPr marL="3870325" indent="0">
              <a:buNone/>
              <a:defRPr sz="3385" b="1"/>
            </a:lvl5pPr>
            <a:lvl6pPr marL="4838065" indent="0">
              <a:buNone/>
              <a:defRPr sz="3385" b="1"/>
            </a:lvl6pPr>
            <a:lvl7pPr marL="5805805" indent="0">
              <a:buNone/>
              <a:defRPr sz="3385" b="1"/>
            </a:lvl7pPr>
            <a:lvl8pPr marL="6773545" indent="0">
              <a:buNone/>
              <a:defRPr sz="3385" b="1"/>
            </a:lvl8pPr>
            <a:lvl9pPr marL="7740650" indent="0">
              <a:buNone/>
              <a:defRPr sz="3385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77329" y="5302785"/>
            <a:ext cx="10915951" cy="779959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062857" y="3558714"/>
            <a:ext cx="10969710" cy="1744071"/>
          </a:xfrm>
        </p:spPr>
        <p:txBody>
          <a:bodyPr anchor="b"/>
          <a:lstStyle>
            <a:lvl1pPr marL="0" indent="0">
              <a:buNone/>
              <a:defRPr sz="5080" b="1"/>
            </a:lvl1pPr>
            <a:lvl2pPr marL="967740" indent="0">
              <a:buNone/>
              <a:defRPr sz="4235" b="1"/>
            </a:lvl2pPr>
            <a:lvl3pPr marL="1935480" indent="0">
              <a:buNone/>
              <a:defRPr sz="3810" b="1"/>
            </a:lvl3pPr>
            <a:lvl4pPr marL="2902585" indent="0">
              <a:buNone/>
              <a:defRPr sz="3385" b="1"/>
            </a:lvl4pPr>
            <a:lvl5pPr marL="3870325" indent="0">
              <a:buNone/>
              <a:defRPr sz="3385" b="1"/>
            </a:lvl5pPr>
            <a:lvl6pPr marL="4838065" indent="0">
              <a:buNone/>
              <a:defRPr sz="3385" b="1"/>
            </a:lvl6pPr>
            <a:lvl7pPr marL="5805805" indent="0">
              <a:buNone/>
              <a:defRPr sz="3385" b="1"/>
            </a:lvl7pPr>
            <a:lvl8pPr marL="6773545" indent="0">
              <a:buNone/>
              <a:defRPr sz="3385" b="1"/>
            </a:lvl8pPr>
            <a:lvl9pPr marL="7740650" indent="0">
              <a:buNone/>
              <a:defRPr sz="3385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062857" y="5302785"/>
            <a:ext cx="10969710" cy="779959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4AE27-EB30-4A29-AFD3-8095DECF5E65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0F323-189D-4D14-99BB-84CADFB88C59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7DAF4-0E96-4503-8FC2-49B449F52CB3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329" y="967809"/>
            <a:ext cx="8322195" cy="3387330"/>
          </a:xfrm>
        </p:spPr>
        <p:txBody>
          <a:bodyPr anchor="b"/>
          <a:lstStyle>
            <a:lvl1pPr>
              <a:defRPr sz="677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69710" y="2090198"/>
            <a:ext cx="13062857" cy="10316572"/>
          </a:xfrm>
        </p:spPr>
        <p:txBody>
          <a:bodyPr/>
          <a:lstStyle>
            <a:lvl1pPr>
              <a:defRPr sz="6770"/>
            </a:lvl1pPr>
            <a:lvl2pPr>
              <a:defRPr sz="5925"/>
            </a:lvl2pPr>
            <a:lvl3pPr>
              <a:defRPr sz="5080"/>
            </a:lvl3pPr>
            <a:lvl4pPr>
              <a:defRPr sz="4235"/>
            </a:lvl4pPr>
            <a:lvl5pPr>
              <a:defRPr sz="4235"/>
            </a:lvl5pPr>
            <a:lvl6pPr>
              <a:defRPr sz="4235"/>
            </a:lvl6pPr>
            <a:lvl7pPr>
              <a:defRPr sz="4235"/>
            </a:lvl7pPr>
            <a:lvl8pPr>
              <a:defRPr sz="4235"/>
            </a:lvl8pPr>
            <a:lvl9pPr>
              <a:defRPr sz="423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77329" y="4355139"/>
            <a:ext cx="8322195" cy="8068434"/>
          </a:xfrm>
        </p:spPr>
        <p:txBody>
          <a:bodyPr/>
          <a:lstStyle>
            <a:lvl1pPr marL="0" indent="0">
              <a:buNone/>
              <a:defRPr sz="3385"/>
            </a:lvl1pPr>
            <a:lvl2pPr marL="967740" indent="0">
              <a:buNone/>
              <a:defRPr sz="2965"/>
            </a:lvl2pPr>
            <a:lvl3pPr marL="1935480" indent="0">
              <a:buNone/>
              <a:defRPr sz="2540"/>
            </a:lvl3pPr>
            <a:lvl4pPr marL="2902585" indent="0">
              <a:buNone/>
              <a:defRPr sz="2115"/>
            </a:lvl4pPr>
            <a:lvl5pPr marL="3870325" indent="0">
              <a:buNone/>
              <a:defRPr sz="2115"/>
            </a:lvl5pPr>
            <a:lvl6pPr marL="4838065" indent="0">
              <a:buNone/>
              <a:defRPr sz="2115"/>
            </a:lvl6pPr>
            <a:lvl7pPr marL="5805805" indent="0">
              <a:buNone/>
              <a:defRPr sz="2115"/>
            </a:lvl7pPr>
            <a:lvl8pPr marL="6773545" indent="0">
              <a:buNone/>
              <a:defRPr sz="2115"/>
            </a:lvl8pPr>
            <a:lvl9pPr marL="7740650" indent="0">
              <a:buNone/>
              <a:defRPr sz="21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B9DB-AA3E-41A4-B18E-8EEB45BF1D6C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329" y="967809"/>
            <a:ext cx="8322195" cy="3387330"/>
          </a:xfrm>
        </p:spPr>
        <p:txBody>
          <a:bodyPr anchor="b"/>
          <a:lstStyle>
            <a:lvl1pPr>
              <a:defRPr sz="677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969710" y="2090198"/>
            <a:ext cx="13062857" cy="10316572"/>
          </a:xfrm>
        </p:spPr>
        <p:txBody>
          <a:bodyPr lIns="91440" tIns="45720" rIns="91440" bIns="45720"/>
          <a:lstStyle>
            <a:lvl1pPr marL="0" indent="0">
              <a:buNone/>
              <a:defRPr sz="6770"/>
            </a:lvl1pPr>
            <a:lvl2pPr marL="967740" indent="0">
              <a:buNone/>
              <a:defRPr sz="5925"/>
            </a:lvl2pPr>
            <a:lvl3pPr marL="1935480" indent="0">
              <a:buNone/>
              <a:defRPr sz="5080"/>
            </a:lvl3pPr>
            <a:lvl4pPr marL="2902585" indent="0">
              <a:buNone/>
              <a:defRPr sz="4235"/>
            </a:lvl4pPr>
            <a:lvl5pPr marL="3870325" indent="0">
              <a:buNone/>
              <a:defRPr sz="4235"/>
            </a:lvl5pPr>
            <a:lvl6pPr marL="4838065" indent="0">
              <a:buNone/>
              <a:defRPr sz="4235"/>
            </a:lvl6pPr>
            <a:lvl7pPr marL="5805805" indent="0">
              <a:buNone/>
              <a:defRPr sz="4235"/>
            </a:lvl7pPr>
            <a:lvl8pPr marL="6773545" indent="0">
              <a:buNone/>
              <a:defRPr sz="4235"/>
            </a:lvl8pPr>
            <a:lvl9pPr marL="7740650" indent="0">
              <a:buNone/>
              <a:defRPr sz="423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77329" y="4355139"/>
            <a:ext cx="8322195" cy="8068434"/>
          </a:xfrm>
        </p:spPr>
        <p:txBody>
          <a:bodyPr/>
          <a:lstStyle>
            <a:lvl1pPr marL="0" indent="0">
              <a:buNone/>
              <a:defRPr sz="3385"/>
            </a:lvl1pPr>
            <a:lvl2pPr marL="967740" indent="0">
              <a:buNone/>
              <a:defRPr sz="2965"/>
            </a:lvl2pPr>
            <a:lvl3pPr marL="1935480" indent="0">
              <a:buNone/>
              <a:defRPr sz="2540"/>
            </a:lvl3pPr>
            <a:lvl4pPr marL="2902585" indent="0">
              <a:buNone/>
              <a:defRPr sz="2115"/>
            </a:lvl4pPr>
            <a:lvl5pPr marL="3870325" indent="0">
              <a:buNone/>
              <a:defRPr sz="2115"/>
            </a:lvl5pPr>
            <a:lvl6pPr marL="4838065" indent="0">
              <a:buNone/>
              <a:defRPr sz="2115"/>
            </a:lvl6pPr>
            <a:lvl7pPr marL="5805805" indent="0">
              <a:buNone/>
              <a:defRPr sz="2115"/>
            </a:lvl7pPr>
            <a:lvl8pPr marL="6773545" indent="0">
              <a:buNone/>
              <a:defRPr sz="2115"/>
            </a:lvl8pPr>
            <a:lvl9pPr marL="7740650" indent="0">
              <a:buNone/>
              <a:defRPr sz="21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E52E-F608-4AD5-A102-44FF7380D687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0115B-4937-4218-9550-E8F6D41815BC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465397" y="772903"/>
            <a:ext cx="5563810" cy="1230259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73968" y="772903"/>
            <a:ext cx="16368889" cy="1230259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17CD2-14FD-413C-808D-2A17977C87D2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2019/7/14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6588" y="366290"/>
            <a:ext cx="10519496" cy="13240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" tIns="21603" rIns="43205" bIns="2160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 bwMode="auto">
          <a:xfrm>
            <a:off x="836588" y="1824724"/>
            <a:ext cx="10519496" cy="43517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" tIns="21603" rIns="43205" bIns="2160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6588" y="6357966"/>
            <a:ext cx="2744946" cy="362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" tIns="21603" rIns="43205" bIns="21603" numCol="1" anchor="ctr" anchorCtr="0" compatLnSpc="1"/>
          <a:lstStyle>
            <a:lvl1pPr>
              <a:buFont typeface="Arial" panose="020B0604020202020204" pitchFamily="34" charset="0"/>
              <a:buNone/>
              <a:defRPr sz="127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466" y="6357966"/>
            <a:ext cx="4115742" cy="362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" tIns="21603" rIns="43205" bIns="21603" numCol="1" anchor="ctr" anchorCtr="0" compatLnSpc="1"/>
          <a:lstStyle>
            <a:lvl1pPr algn="ctr">
              <a:buFont typeface="Arial" panose="020B0604020202020204" pitchFamily="34" charset="0"/>
              <a:buNone/>
              <a:defRPr sz="127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1139" y="6357966"/>
            <a:ext cx="2744946" cy="362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" tIns="21603" rIns="43205" bIns="21603" numCol="1" anchor="ctr" anchorCtr="0" compatLnSpc="1"/>
          <a:lstStyle>
            <a:lvl1pPr algn="r">
              <a:buFont typeface="Arial" panose="020B0604020202020204" pitchFamily="34" charset="0"/>
              <a:buNone/>
              <a:defRPr sz="1270" noProof="1">
                <a:solidFill>
                  <a:srgbClr val="898989"/>
                </a:solidFill>
              </a:defRPr>
            </a:lvl1pPr>
          </a:lstStyle>
          <a:p>
            <a:fld id="{C2021756-851E-4A9D-AAF5-79B856F6B2C3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4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1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431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431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431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defTabSz="913765" rtl="0" eaLnBrk="0" fontAlgn="base" hangingPunct="0">
        <a:lnSpc>
          <a:spcPct val="90000"/>
        </a:lnSpc>
        <a:spcBef>
          <a:spcPct val="202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5321935" indent="-483870" algn="l" defTabSz="1935480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6pPr>
      <a:lvl7pPr marL="6289675" indent="-483870" algn="l" defTabSz="1935480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7pPr>
      <a:lvl8pPr marL="7257415" indent="-483870" algn="l" defTabSz="1935480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8pPr>
      <a:lvl9pPr marL="8224520" indent="-483870" algn="l" defTabSz="1935480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967740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2pPr>
      <a:lvl3pPr marL="1935480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3pPr>
      <a:lvl4pPr marL="2902585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4pPr>
      <a:lvl5pPr marL="3870325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5pPr>
      <a:lvl6pPr marL="4838065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6pPr>
      <a:lvl7pPr marL="5805805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7pPr>
      <a:lvl8pPr marL="6773545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8pPr>
      <a:lvl9pPr marL="7740650" algn="l" defTabSz="1935480" rtl="0" eaLnBrk="1" latinLnBrk="0" hangingPunct="1">
        <a:defRPr sz="3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9" y="4930192"/>
            <a:ext cx="9889099" cy="1851889"/>
          </a:xfrm>
          <a:prstGeom prst="rect">
            <a:avLst/>
          </a:prstGeom>
        </p:spPr>
      </p:pic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524316" y="3886238"/>
            <a:ext cx="9064414" cy="89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30" rIns="108857" bIns="5443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400" b="1" spc="377" dirty="0">
                <a:solidFill>
                  <a:srgbClr val="1F18A8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山西运城涑水</a:t>
            </a:r>
            <a:r>
              <a:rPr lang="zh-CN" altLang="en-US" sz="3400" b="1" spc="377" dirty="0" smtClean="0">
                <a:solidFill>
                  <a:srgbClr val="1F18A8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联合双语学校  </a:t>
            </a:r>
            <a:r>
              <a:rPr lang="zh-CN" altLang="en-US" sz="3400" b="1" spc="377" dirty="0">
                <a:solidFill>
                  <a:srgbClr val="1F18A8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范智慧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371927" y="1142809"/>
            <a:ext cx="8256918" cy="200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30" rIns="108857" bIns="54430">
            <a:spAutoFit/>
            <a:scene3d>
              <a:camera prst="orthographicFront"/>
              <a:lightRig rig="threePt" dir="t"/>
            </a:scene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700" b="1" cap="all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比尾巴</a:t>
            </a:r>
            <a:endParaRPr lang="en-US" altLang="zh-CN" sz="3000" b="1" cap="all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3000" b="1" cap="all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            </a:t>
            </a:r>
            <a:r>
              <a:rPr lang="en-US" altLang="zh-CN" sz="3000" b="1" cap="all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en-US" sz="3000" b="1" cap="all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读说联动课</a:t>
            </a:r>
            <a:r>
              <a:rPr lang="zh-CN" altLang="en-US" sz="3000" b="1" cap="all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型</a:t>
            </a: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38551" y="0"/>
            <a:ext cx="6667008" cy="6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7" tIns="54430" rIns="108857" bIns="54430">
            <a:spAutoFit/>
            <a:scene3d>
              <a:camera prst="orthographicFront"/>
              <a:lightRig rig="threePt" dir="t"/>
            </a:scene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400" b="1" cap="all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部编版一年级语</a:t>
            </a:r>
            <a:r>
              <a:rPr lang="zh-CN" altLang="en-US" sz="3400" b="1" cap="all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文上册第六单</a:t>
            </a:r>
            <a:r>
              <a:rPr lang="zh-CN" altLang="en-US" sz="3400" b="1" cap="all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2"/>
            <a:ext cx="12192673" cy="68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00243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00431" y="987779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5680075" y="1804035"/>
            <a:ext cx="5637530" cy="4227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小毛驴，耳朵长；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大红马，耳朵短；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大象耳朵像蒲扇。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小花猫，耳朵尖；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小猴子，耳朵圆；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黄狗耳朵听得远。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1875" y="1092200"/>
            <a:ext cx="2519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比 </a:t>
            </a:r>
            <a:r>
              <a:rPr lang="zh-CN" altLang="en-US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耳朵</a:t>
            </a:r>
          </a:p>
        </p:txBody>
      </p:sp>
      <p:cxnSp>
        <p:nvCxnSpPr>
          <p:cNvPr id="5" name="直接连接符 4"/>
          <p:cNvCxnSpPr/>
          <p:nvPr/>
        </p:nvCxnSpPr>
        <p:spPr>
          <a:xfrm rot="16200000" flipH="1">
            <a:off x="3395139" y="4038394"/>
            <a:ext cx="4291554" cy="14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99"/>
          <p:cNvSpPr txBox="1">
            <a:spLocks noChangeArrowheads="1"/>
          </p:cNvSpPr>
          <p:nvPr/>
        </p:nvSpPr>
        <p:spPr bwMode="auto">
          <a:xfrm>
            <a:off x="1892300" y="281940"/>
            <a:ext cx="5202555" cy="5777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+mn-ea"/>
                <a:cs typeface="+mn-ea"/>
              </a:rPr>
              <a:t>谁的耳朵长？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+mn-ea"/>
                <a:cs typeface="+mn-ea"/>
              </a:rPr>
              <a:t>谁的耳朵短？　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+mn-ea"/>
                <a:cs typeface="+mn-ea"/>
              </a:rPr>
              <a:t>谁的耳朵像蒲扇？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+mn-ea"/>
                <a:cs typeface="+mn-ea"/>
              </a:rPr>
              <a:t>谁的耳朵尖？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+mn-ea"/>
                <a:cs typeface="+mn-ea"/>
              </a:rPr>
              <a:t>谁的耳朵圆？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+mn-ea"/>
                <a:cs typeface="+mn-ea"/>
              </a:rPr>
              <a:t>谁的耳朵听得远？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72938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28371" y="1101000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29711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6453188"/>
            <a:ext cx="288925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897890" y="311150"/>
            <a:ext cx="220980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读说联动</a:t>
            </a:r>
          </a:p>
        </p:txBody>
      </p:sp>
      <p:sp>
        <p:nvSpPr>
          <p:cNvPr id="49" name="文本框 30"/>
          <p:cNvSpPr txBox="1"/>
          <p:nvPr/>
        </p:nvSpPr>
        <p:spPr>
          <a:xfrm>
            <a:off x="4982029" y="2670160"/>
            <a:ext cx="7434458" cy="1472817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indent="0" algn="just">
              <a:buNone/>
            </a:pPr>
            <a:r>
              <a:rPr lang="zh-CN" altLang="en-US" sz="3200" b="1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分享句式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：</a:t>
            </a:r>
            <a:r>
              <a:rPr lang="en-US" altLang="zh-CN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谁的</a:t>
            </a:r>
            <a:r>
              <a:rPr lang="zh-CN" altLang="en-US" sz="32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  </a:t>
            </a:r>
            <a:r>
              <a:rPr lang="en-US" altLang="zh-CN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？</a:t>
            </a:r>
          </a:p>
          <a:p>
            <a:pPr lvl="0" indent="0" algn="just">
              <a:buNone/>
            </a:pPr>
            <a:endParaRPr lang="en-US" altLang="zh-CN" sz="32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  <a:p>
            <a:pPr algn="just"/>
            <a:r>
              <a:rPr lang="en-US" altLang="zh-CN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      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</a:t>
            </a:r>
            <a:r>
              <a:rPr lang="zh-CN" altLang="en-US" sz="32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 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的</a:t>
            </a:r>
            <a:r>
              <a:rPr lang="zh-CN" altLang="en-US" sz="32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   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。</a:t>
            </a:r>
            <a:endParaRPr lang="en-US" altLang="zh-CN" sz="32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grpSp>
        <p:nvGrpSpPr>
          <p:cNvPr id="17" name="组合 17"/>
          <p:cNvGrpSpPr/>
          <p:nvPr/>
        </p:nvGrpSpPr>
        <p:grpSpPr>
          <a:xfrm>
            <a:off x="1184275" y="1628140"/>
            <a:ext cx="3375660" cy="3683635"/>
            <a:chOff x="3429" y="3000"/>
            <a:chExt cx="3589" cy="3845"/>
          </a:xfrm>
        </p:grpSpPr>
        <p:pic>
          <p:nvPicPr>
            <p:cNvPr id="14" name="图片 14" descr="嘴巴大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29" y="3256"/>
              <a:ext cx="3589" cy="3589"/>
            </a:xfrm>
            <a:prstGeom prst="rect">
              <a:avLst/>
            </a:prstGeom>
          </p:spPr>
        </p:pic>
        <p:sp>
          <p:nvSpPr>
            <p:cNvPr id="16" name="文本框 16"/>
            <p:cNvSpPr txBox="1"/>
            <p:nvPr/>
          </p:nvSpPr>
          <p:spPr>
            <a:xfrm>
              <a:off x="3660" y="3000"/>
              <a:ext cx="1731" cy="9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河马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72938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28371" y="1101000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29711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6453188"/>
            <a:ext cx="288925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897890" y="311150"/>
            <a:ext cx="220980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读说联动</a:t>
            </a:r>
          </a:p>
        </p:txBody>
      </p:sp>
      <p:sp>
        <p:nvSpPr>
          <p:cNvPr id="49" name="文本框 30"/>
          <p:cNvSpPr txBox="1"/>
          <p:nvPr/>
        </p:nvSpPr>
        <p:spPr>
          <a:xfrm>
            <a:off x="4982029" y="2670160"/>
            <a:ext cx="7434458" cy="1472817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indent="0" algn="just">
              <a:buNone/>
            </a:pPr>
            <a:r>
              <a:rPr lang="zh-CN" altLang="en-US" sz="3200" b="1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分享句式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：</a:t>
            </a:r>
            <a:r>
              <a:rPr lang="en-US" altLang="zh-CN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谁的</a:t>
            </a:r>
            <a:r>
              <a:rPr lang="zh-CN" altLang="en-US" sz="32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像</a:t>
            </a:r>
            <a:r>
              <a:rPr lang="zh-CN" altLang="en-US" sz="32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</a:t>
            </a:r>
            <a:r>
              <a:rPr lang="en-US" altLang="zh-CN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？</a:t>
            </a:r>
          </a:p>
          <a:p>
            <a:pPr lvl="0" indent="0" algn="just">
              <a:buNone/>
            </a:pPr>
            <a:endParaRPr lang="en-US" altLang="zh-CN" sz="32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  <a:p>
            <a:pPr algn="just"/>
            <a:r>
              <a:rPr lang="en-US" altLang="zh-CN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      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</a:t>
            </a:r>
            <a:r>
              <a:rPr lang="zh-CN" altLang="en-US" sz="3200" u="sng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              </a:t>
            </a:r>
            <a:r>
              <a:rPr lang="zh-CN" altLang="en-US" sz="3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。</a:t>
            </a:r>
            <a:endParaRPr lang="en-US" altLang="zh-CN" sz="32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85595" y="2061210"/>
            <a:ext cx="2874010" cy="3182620"/>
            <a:chOff x="8431" y="3733"/>
            <a:chExt cx="2339" cy="3334"/>
          </a:xfrm>
        </p:grpSpPr>
        <p:sp>
          <p:nvSpPr>
            <p:cNvPr id="27" name="文本框 47"/>
            <p:cNvSpPr txBox="1"/>
            <p:nvPr/>
          </p:nvSpPr>
          <p:spPr>
            <a:xfrm>
              <a:off x="10084" y="4158"/>
              <a:ext cx="686" cy="2094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梅</a:t>
              </a:r>
            </a:p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花</a:t>
              </a:r>
            </a:p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鹿</a:t>
              </a:r>
            </a:p>
          </p:txBody>
        </p:sp>
        <p:pic>
          <p:nvPicPr>
            <p:cNvPr id="29" name="图片 16" descr="角像树杈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2785" t="973" r="49831" b="5549"/>
            <a:stretch>
              <a:fillRect/>
            </a:stretch>
          </p:blipFill>
          <p:spPr>
            <a:xfrm>
              <a:off x="8431" y="3733"/>
              <a:ext cx="1794" cy="33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72938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262255" y="1029335"/>
            <a:ext cx="11593195" cy="5473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29711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703388" y="6453188"/>
            <a:ext cx="288925" cy="2159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865505" y="222250"/>
            <a:ext cx="220980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读说联动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883025" y="1687830"/>
            <a:ext cx="1875790" cy="1999615"/>
            <a:chOff x="13913" y="2311"/>
            <a:chExt cx="3255" cy="3032"/>
          </a:xfrm>
        </p:grpSpPr>
        <p:pic>
          <p:nvPicPr>
            <p:cNvPr id="19" name="图片 19" descr="脚多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3" y="2311"/>
              <a:ext cx="2691" cy="3032"/>
            </a:xfrm>
            <a:prstGeom prst="rect">
              <a:avLst/>
            </a:prstGeom>
          </p:spPr>
        </p:pic>
        <p:sp>
          <p:nvSpPr>
            <p:cNvPr id="11" name="文本框 20"/>
            <p:cNvSpPr txBox="1"/>
            <p:nvPr/>
          </p:nvSpPr>
          <p:spPr>
            <a:xfrm>
              <a:off x="16504" y="2648"/>
              <a:ext cx="664" cy="1489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蜈蚣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398635" y="1498600"/>
            <a:ext cx="2036445" cy="2188845"/>
            <a:chOff x="5755" y="1848"/>
            <a:chExt cx="2598" cy="3088"/>
          </a:xfrm>
        </p:grpSpPr>
        <p:pic>
          <p:nvPicPr>
            <p:cNvPr id="20" name="图片 20" descr="嘴最尖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5" y="1848"/>
              <a:ext cx="2145" cy="3089"/>
            </a:xfrm>
            <a:prstGeom prst="rect">
              <a:avLst/>
            </a:prstGeom>
          </p:spPr>
        </p:pic>
        <p:sp>
          <p:nvSpPr>
            <p:cNvPr id="18" name="文本框 18"/>
            <p:cNvSpPr txBox="1"/>
            <p:nvPr/>
          </p:nvSpPr>
          <p:spPr>
            <a:xfrm>
              <a:off x="7641" y="2507"/>
              <a:ext cx="713" cy="2078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18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啄</a:t>
              </a:r>
            </a:p>
            <a:p>
              <a:pPr algn="just"/>
              <a:r>
                <a:rPr lang="en-US" altLang="zh-CN" sz="18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木</a:t>
              </a:r>
            </a:p>
            <a:p>
              <a:pPr algn="just"/>
              <a:r>
                <a:rPr lang="en-US" altLang="zh-CN" sz="18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鸟</a:t>
              </a:r>
            </a:p>
          </p:txBody>
        </p:sp>
      </p:grpSp>
      <p:grpSp>
        <p:nvGrpSpPr>
          <p:cNvPr id="44" name="组合 44"/>
          <p:cNvGrpSpPr/>
          <p:nvPr/>
        </p:nvGrpSpPr>
        <p:grpSpPr>
          <a:xfrm>
            <a:off x="676910" y="1497831"/>
            <a:ext cx="2547715" cy="2189614"/>
            <a:chOff x="2844" y="4615"/>
            <a:chExt cx="3328" cy="2326"/>
          </a:xfrm>
        </p:grpSpPr>
        <p:pic>
          <p:nvPicPr>
            <p:cNvPr id="43" name="图片 43" descr="鼻子会喷水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4" y="4616"/>
              <a:ext cx="3328" cy="2325"/>
            </a:xfrm>
            <a:prstGeom prst="rect">
              <a:avLst/>
            </a:prstGeom>
          </p:spPr>
        </p:pic>
        <p:sp>
          <p:nvSpPr>
            <p:cNvPr id="37" name="文本框 6"/>
            <p:cNvSpPr txBox="1"/>
            <p:nvPr/>
          </p:nvSpPr>
          <p:spPr>
            <a:xfrm>
              <a:off x="4986" y="4615"/>
              <a:ext cx="1186" cy="735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大象</a:t>
              </a:r>
            </a:p>
          </p:txBody>
        </p:sp>
      </p:grpSp>
      <p:grpSp>
        <p:nvGrpSpPr>
          <p:cNvPr id="42" name="组合 42"/>
          <p:cNvGrpSpPr/>
          <p:nvPr/>
        </p:nvGrpSpPr>
        <p:grpSpPr>
          <a:xfrm>
            <a:off x="3723640" y="4365625"/>
            <a:ext cx="1922145" cy="1972310"/>
            <a:chOff x="5887" y="1948"/>
            <a:chExt cx="2398" cy="2421"/>
          </a:xfrm>
        </p:grpSpPr>
        <p:pic>
          <p:nvPicPr>
            <p:cNvPr id="15" name="图片 10" descr="刺最多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" y="1948"/>
              <a:ext cx="2021" cy="2421"/>
            </a:xfrm>
            <a:prstGeom prst="rect">
              <a:avLst/>
            </a:prstGeom>
          </p:spPr>
        </p:pic>
        <p:sp>
          <p:nvSpPr>
            <p:cNvPr id="21" name="文本框 11"/>
            <p:cNvSpPr txBox="1"/>
            <p:nvPr/>
          </p:nvSpPr>
          <p:spPr>
            <a:xfrm>
              <a:off x="7662" y="2155"/>
              <a:ext cx="623" cy="1524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刺</a:t>
              </a:r>
            </a:p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57640" y="4001135"/>
            <a:ext cx="2155825" cy="2336800"/>
            <a:chOff x="5278" y="6121"/>
            <a:chExt cx="2912" cy="2641"/>
          </a:xfrm>
        </p:grpSpPr>
        <p:pic>
          <p:nvPicPr>
            <p:cNvPr id="23" name="图片 13" descr="肚子像口袋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D1D1D1">
                    <a:alpha val="100000"/>
                  </a:srgbClr>
                </a:clrFrom>
                <a:clrTo>
                  <a:srgbClr val="D1D1D1">
                    <a:alpha val="100000"/>
                    <a:alpha val="0"/>
                  </a:srgbClr>
                </a:clrTo>
              </a:clrChange>
            </a:blip>
            <a:srcRect l="14327" r="15399" b="4608"/>
            <a:stretch>
              <a:fillRect/>
            </a:stretch>
          </p:blipFill>
          <p:spPr>
            <a:xfrm>
              <a:off x="5278" y="6214"/>
              <a:ext cx="2363" cy="2549"/>
            </a:xfrm>
            <a:prstGeom prst="rect">
              <a:avLst/>
            </a:prstGeom>
          </p:spPr>
        </p:pic>
        <p:sp>
          <p:nvSpPr>
            <p:cNvPr id="26" name="文本框 14"/>
            <p:cNvSpPr txBox="1"/>
            <p:nvPr/>
          </p:nvSpPr>
          <p:spPr>
            <a:xfrm>
              <a:off x="7318" y="6121"/>
              <a:ext cx="873" cy="1458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袋鼠</a:t>
              </a:r>
              <a:endParaRPr lang="en-US" altLang="zh-CN" sz="22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59525" y="4443095"/>
            <a:ext cx="1953895" cy="2165985"/>
            <a:chOff x="8330" y="4007"/>
            <a:chExt cx="2540" cy="2786"/>
          </a:xfrm>
        </p:grpSpPr>
        <p:pic>
          <p:nvPicPr>
            <p:cNvPr id="3" name="图片 22" descr="脚像钳子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rcRect l="5497" t="22662" r="6268" b="26724"/>
            <a:stretch>
              <a:fillRect/>
            </a:stretch>
          </p:blipFill>
          <p:spPr>
            <a:xfrm>
              <a:off x="8330" y="4007"/>
              <a:ext cx="2540" cy="1868"/>
            </a:xfrm>
            <a:prstGeom prst="rect">
              <a:avLst/>
            </a:prstGeom>
          </p:spPr>
        </p:pic>
        <p:sp>
          <p:nvSpPr>
            <p:cNvPr id="31" name="文本框 23"/>
            <p:cNvSpPr txBox="1"/>
            <p:nvPr/>
          </p:nvSpPr>
          <p:spPr>
            <a:xfrm>
              <a:off x="8931" y="5947"/>
              <a:ext cx="1568" cy="846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螃蟹</a:t>
              </a:r>
            </a:p>
          </p:txBody>
        </p:sp>
      </p:grpSp>
      <p:grpSp>
        <p:nvGrpSpPr>
          <p:cNvPr id="4" name="组合 2"/>
          <p:cNvGrpSpPr/>
          <p:nvPr/>
        </p:nvGrpSpPr>
        <p:grpSpPr>
          <a:xfrm flipH="1">
            <a:off x="1172210" y="4000500"/>
            <a:ext cx="2052320" cy="2337435"/>
            <a:chOff x="2558" y="2438"/>
            <a:chExt cx="3840" cy="4128"/>
          </a:xfrm>
        </p:grpSpPr>
        <p:pic>
          <p:nvPicPr>
            <p:cNvPr id="34" name="图片 25" descr="长颈鹿-4893287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CFCFC">
                    <a:alpha val="100000"/>
                  </a:srgbClr>
                </a:clrFrom>
                <a:clrTo>
                  <a:srgbClr val="FCFCFC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8" y="2438"/>
              <a:ext cx="3840" cy="4128"/>
            </a:xfrm>
            <a:prstGeom prst="rect">
              <a:avLst/>
            </a:prstGeom>
          </p:spPr>
        </p:pic>
        <p:sp>
          <p:nvSpPr>
            <p:cNvPr id="35" name="文本框 17"/>
            <p:cNvSpPr txBox="1"/>
            <p:nvPr/>
          </p:nvSpPr>
          <p:spPr>
            <a:xfrm>
              <a:off x="4724" y="3467"/>
              <a:ext cx="686" cy="2589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长颈鹿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49390" y="1926590"/>
            <a:ext cx="1764030" cy="1760855"/>
            <a:chOff x="4672" y="2125"/>
            <a:chExt cx="3252" cy="3008"/>
          </a:xfrm>
        </p:grpSpPr>
        <p:pic>
          <p:nvPicPr>
            <p:cNvPr id="5" name="图片 4" descr="燕子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4297" t="13387" r="3659" b="10726"/>
            <a:stretch>
              <a:fillRect/>
            </a:stretch>
          </p:blipFill>
          <p:spPr>
            <a:xfrm flipH="1">
              <a:off x="4672" y="2559"/>
              <a:ext cx="3252" cy="2575"/>
            </a:xfrm>
            <a:prstGeom prst="rect">
              <a:avLst/>
            </a:prstGeom>
          </p:spPr>
        </p:pic>
        <p:sp>
          <p:nvSpPr>
            <p:cNvPr id="6" name="文本框 20"/>
            <p:cNvSpPr txBox="1"/>
            <p:nvPr/>
          </p:nvSpPr>
          <p:spPr>
            <a:xfrm>
              <a:off x="6660" y="2125"/>
              <a:ext cx="799" cy="2164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zh-CN" altLang="en-US" sz="2200" b="1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燕子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72938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28371" y="1101000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1048770" name="Text Placeholder 3"/>
          <p:cNvSpPr txBox="1"/>
          <p:nvPr/>
        </p:nvSpPr>
        <p:spPr>
          <a:xfrm>
            <a:off x="2259013" y="4700588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 algn="ctr" defTabSz="1219200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80%</a:t>
            </a:r>
          </a:p>
        </p:txBody>
      </p:sp>
      <p:sp>
        <p:nvSpPr>
          <p:cNvPr id="1048771" name="Text Placeholder 3"/>
          <p:cNvSpPr txBox="1"/>
          <p:nvPr/>
        </p:nvSpPr>
        <p:spPr>
          <a:xfrm>
            <a:off x="2259013" y="3619500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 algn="ctr" defTabSz="1219200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70%</a:t>
            </a:r>
          </a:p>
        </p:txBody>
      </p:sp>
      <p:sp>
        <p:nvSpPr>
          <p:cNvPr id="1048772" name="Text Placeholder 3"/>
          <p:cNvSpPr txBox="1"/>
          <p:nvPr/>
        </p:nvSpPr>
        <p:spPr>
          <a:xfrm>
            <a:off x="2343150" y="2662238"/>
            <a:ext cx="396875" cy="3286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3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0%</a:t>
            </a:r>
            <a:endParaRPr kumimoji="0" lang="en-US" sz="2135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1472" y="5061857"/>
            <a:ext cx="3486785" cy="952500"/>
            <a:chOff x="3141" y="7272"/>
            <a:chExt cx="5491" cy="1500"/>
          </a:xfrm>
        </p:grpSpPr>
        <p:sp>
          <p:nvSpPr>
            <p:cNvPr id="1048788" name="矩形 29"/>
            <p:cNvSpPr/>
            <p:nvPr/>
          </p:nvSpPr>
          <p:spPr>
            <a:xfrm>
              <a:off x="3141" y="7272"/>
              <a:ext cx="296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楷体" panose="02010609060101010101" charset="-122"/>
                  <a:ea typeface="楷体" panose="02010609060101010101" charset="-122"/>
                </a:rPr>
                <a:t>左窄右宽</a:t>
              </a:r>
            </a:p>
            <a:p>
              <a:r>
                <a:rPr lang="zh-CN" altLang="en-US" sz="2800" dirty="0">
                  <a:solidFill>
                    <a:srgbClr val="0070C0"/>
                  </a:solidFill>
                  <a:latin typeface="楷体" panose="02010609060101010101" charset="-122"/>
                  <a:ea typeface="楷体" panose="02010609060101010101" charset="-122"/>
                </a:rPr>
                <a:t>左低右高</a:t>
              </a: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H="1">
              <a:off x="5848" y="7495"/>
              <a:ext cx="2785" cy="803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02181" y="2094861"/>
            <a:ext cx="4048760" cy="1160145"/>
            <a:chOff x="1098" y="3875"/>
            <a:chExt cx="6376" cy="1827"/>
          </a:xfrm>
        </p:grpSpPr>
        <p:sp>
          <p:nvSpPr>
            <p:cNvPr id="1048786" name="矩形 27"/>
            <p:cNvSpPr/>
            <p:nvPr/>
          </p:nvSpPr>
          <p:spPr>
            <a:xfrm>
              <a:off x="1098" y="3875"/>
              <a:ext cx="460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楷体" panose="02010609060101010101" charset="-122"/>
                  <a:ea typeface="楷体" panose="02010609060101010101" charset="-122"/>
                </a:rPr>
                <a:t>短横略向上倾斜</a:t>
              </a:r>
            </a:p>
          </p:txBody>
        </p:sp>
        <p:cxnSp>
          <p:nvCxnSpPr>
            <p:cNvPr id="3" name="直接箭头连接符 2"/>
            <p:cNvCxnSpPr/>
            <p:nvPr/>
          </p:nvCxnSpPr>
          <p:spPr>
            <a:xfrm flipH="1" flipV="1">
              <a:off x="5300" y="4832"/>
              <a:ext cx="2175" cy="871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3"/>
          <p:cNvGrpSpPr/>
          <p:nvPr/>
        </p:nvGrpSpPr>
        <p:grpSpPr>
          <a:xfrm>
            <a:off x="6174649" y="1392826"/>
            <a:ext cx="5107122" cy="1447800"/>
            <a:chOff x="11478" y="2790"/>
            <a:chExt cx="4802" cy="2507"/>
          </a:xfrm>
        </p:grpSpPr>
        <p:sp>
          <p:nvSpPr>
            <p:cNvPr id="43023" name="文本框 5"/>
            <p:cNvSpPr txBox="1"/>
            <p:nvPr/>
          </p:nvSpPr>
          <p:spPr>
            <a:xfrm>
              <a:off x="13580" y="2790"/>
              <a:ext cx="2700" cy="1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rgbClr val="0070C0"/>
                  </a:solidFill>
                  <a:latin typeface="楷体" panose="02010609060101010101" charset="-122"/>
                  <a:ea typeface="楷体" panose="02010609060101010101" charset="-122"/>
                </a:rPr>
                <a:t>竖弯钩的竖笔写在竖中线上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11478" y="3530"/>
              <a:ext cx="2375" cy="1767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86019"/>
          <p:cNvGrpSpPr/>
          <p:nvPr/>
        </p:nvGrpSpPr>
        <p:grpSpPr>
          <a:xfrm>
            <a:off x="4062413" y="1358537"/>
            <a:ext cx="3930650" cy="4248513"/>
            <a:chOff x="0" y="0"/>
            <a:chExt cx="2592" cy="2592"/>
          </a:xfrm>
        </p:grpSpPr>
        <p:sp>
          <p:nvSpPr>
            <p:cNvPr id="8" name="Line 3"/>
            <p:cNvSpPr/>
            <p:nvPr/>
          </p:nvSpPr>
          <p:spPr>
            <a:xfrm>
              <a:off x="0" y="1296"/>
              <a:ext cx="2592" cy="0"/>
            </a:xfrm>
            <a:prstGeom prst="line">
              <a:avLst/>
            </a:prstGeom>
            <a:ln w="38100" cap="rnd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grpSp>
          <p:nvGrpSpPr>
            <p:cNvPr id="12" name="组合 86021"/>
            <p:cNvGrpSpPr/>
            <p:nvPr/>
          </p:nvGrpSpPr>
          <p:grpSpPr>
            <a:xfrm>
              <a:off x="0" y="0"/>
              <a:ext cx="2592" cy="2592"/>
              <a:chOff x="0" y="0"/>
              <a:chExt cx="2592" cy="2592"/>
            </a:xfrm>
          </p:grpSpPr>
          <p:sp>
            <p:nvSpPr>
              <p:cNvPr id="13" name="Rectangle 5"/>
              <p:cNvSpPr/>
              <p:nvPr/>
            </p:nvSpPr>
            <p:spPr>
              <a:xfrm>
                <a:off x="0" y="0"/>
                <a:ext cx="2592" cy="2592"/>
              </a:xfrm>
              <a:prstGeom prst="rect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Line 6"/>
              <p:cNvSpPr/>
              <p:nvPr/>
            </p:nvSpPr>
            <p:spPr>
              <a:xfrm>
                <a:off x="1296" y="0"/>
                <a:ext cx="0" cy="2592"/>
              </a:xfrm>
              <a:prstGeom prst="line">
                <a:avLst/>
              </a:prstGeom>
              <a:ln w="38100" cap="rnd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4344" name="Text Box 17"/>
          <p:cNvSpPr txBox="1"/>
          <p:nvPr/>
        </p:nvSpPr>
        <p:spPr>
          <a:xfrm>
            <a:off x="4156257" y="1213661"/>
            <a:ext cx="3179445" cy="424624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F4D71"/>
            </a:prst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0" b="1" dirty="0">
                <a:latin typeface="楷体" panose="02010609060101010101" charset="-122"/>
                <a:ea typeface="楷体" panose="02010609060101010101" charset="-122"/>
              </a:rPr>
              <a:t>比</a:t>
            </a: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6613" y="2744788"/>
            <a:ext cx="1333500" cy="211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"/>
          <p:cNvSpPr txBox="1"/>
          <p:nvPr/>
        </p:nvSpPr>
        <p:spPr>
          <a:xfrm>
            <a:off x="9067800" y="4876800"/>
            <a:ext cx="2716213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7200" b="1" dirty="0">
                <a:latin typeface="楷体" panose="02010609060101010101" charset="-122"/>
                <a:ea typeface="楷体" panose="02010609060101010101" charset="-122"/>
              </a:rPr>
              <a:t>竖 提</a:t>
            </a:r>
          </a:p>
        </p:txBody>
      </p:sp>
      <p:sp>
        <p:nvSpPr>
          <p:cNvPr id="18" name="矩形 17"/>
          <p:cNvSpPr/>
          <p:nvPr/>
        </p:nvSpPr>
        <p:spPr>
          <a:xfrm>
            <a:off x="4671513" y="2574651"/>
            <a:ext cx="1076145" cy="2263775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09675" y="2084431"/>
            <a:ext cx="1692910" cy="2754630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865505" y="222250"/>
            <a:ext cx="275717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三点图示法</a:t>
            </a:r>
            <a:endParaRPr lang="zh-CN" sz="381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5029200" y="3347357"/>
            <a:ext cx="604157" cy="228600"/>
          </a:xfrm>
          <a:prstGeom prst="line">
            <a:avLst/>
          </a:prstGeom>
          <a:ln w="254000">
            <a:solidFill>
              <a:srgbClr val="C0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5400000">
            <a:off x="4914899" y="3429001"/>
            <a:ext cx="2416631" cy="0"/>
          </a:xfrm>
          <a:prstGeom prst="line">
            <a:avLst/>
          </a:prstGeom>
          <a:ln w="269875">
            <a:solidFill>
              <a:schemeClr val="accent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048770" grpId="0"/>
      <p:bldP spid="1048771" grpId="0"/>
      <p:bldP spid="104877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72938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28371" y="1101000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1048770" name="Text Placeholder 3"/>
          <p:cNvSpPr txBox="1"/>
          <p:nvPr/>
        </p:nvSpPr>
        <p:spPr>
          <a:xfrm>
            <a:off x="2259013" y="4700588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 algn="ctr" defTabSz="1219200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80%</a:t>
            </a:r>
          </a:p>
        </p:txBody>
      </p:sp>
      <p:sp>
        <p:nvSpPr>
          <p:cNvPr id="1048771" name="Text Placeholder 3"/>
          <p:cNvSpPr txBox="1"/>
          <p:nvPr/>
        </p:nvSpPr>
        <p:spPr>
          <a:xfrm>
            <a:off x="2259013" y="3619500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 algn="ctr" defTabSz="1219200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70%</a:t>
            </a:r>
          </a:p>
        </p:txBody>
      </p:sp>
      <p:sp>
        <p:nvSpPr>
          <p:cNvPr id="1048772" name="Text Placeholder 3"/>
          <p:cNvSpPr txBox="1"/>
          <p:nvPr/>
        </p:nvSpPr>
        <p:spPr>
          <a:xfrm>
            <a:off x="2343150" y="2662238"/>
            <a:ext cx="396875" cy="3286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3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0%</a:t>
            </a:r>
            <a:endParaRPr kumimoji="0" lang="en-US" sz="2135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897890" y="311150"/>
            <a:ext cx="120523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>
              <a:buNone/>
            </a:pPr>
            <a:r>
              <a:rPr lang="zh-CN" altLang="en-US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作业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375025" y="2277110"/>
            <a:ext cx="76028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000" b="0">
                <a:solidFill>
                  <a:srgbClr val="0C0C0C"/>
                </a:solidFill>
                <a:ea typeface="宋体" panose="02010600030101010101" pitchFamily="2" charset="-122"/>
              </a:rPr>
              <a:t>        </a:t>
            </a:r>
            <a:r>
              <a:rPr lang="zh-CN" sz="4000" b="0">
                <a:solidFill>
                  <a:srgbClr val="0C0C0C"/>
                </a:solidFill>
                <a:ea typeface="宋体" panose="02010600030101010101" pitchFamily="2" charset="-122"/>
              </a:rPr>
              <a:t>请把</a:t>
            </a:r>
            <a:r>
              <a:rPr lang="zh-CN" sz="4000">
                <a:solidFill>
                  <a:srgbClr val="0C0C0C"/>
                </a:solidFill>
                <a:ea typeface="宋体" panose="02010600030101010101" pitchFamily="2" charset="-122"/>
                <a:sym typeface="+mn-ea"/>
              </a:rPr>
              <a:t>你</a:t>
            </a:r>
            <a:r>
              <a:rPr lang="zh-CN" sz="4000" b="0">
                <a:solidFill>
                  <a:srgbClr val="0C0C0C"/>
                </a:solidFill>
                <a:ea typeface="宋体" panose="02010600030101010101" pitchFamily="2" charset="-122"/>
              </a:rPr>
              <a:t>了解的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小动物的特点</a:t>
            </a:r>
            <a:r>
              <a:rPr lang="zh-CN" sz="4000" b="0">
                <a:solidFill>
                  <a:srgbClr val="0C0C0C"/>
                </a:solidFill>
                <a:ea typeface="宋体" panose="02010600030101010101" pitchFamily="2" charset="-122"/>
              </a:rPr>
              <a:t>，用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问答小诗</a:t>
            </a:r>
            <a:r>
              <a:rPr lang="zh-CN" sz="4000" b="0">
                <a:solidFill>
                  <a:srgbClr val="0C0C0C"/>
                </a:solidFill>
                <a:ea typeface="宋体" panose="02010600030101010101" pitchFamily="2" charset="-122"/>
              </a:rPr>
              <a:t>的形式介绍给小伙伴或者你的爸爸妈妈！</a:t>
            </a:r>
            <a:endParaRPr lang="zh-CN" altLang="en-US" sz="4000"/>
          </a:p>
        </p:txBody>
      </p:sp>
      <p:pic>
        <p:nvPicPr>
          <p:cNvPr id="2" name="图片 1" descr="搜集信息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r="-344" b="8679"/>
          <a:stretch>
            <a:fillRect/>
          </a:stretch>
        </p:blipFill>
        <p:spPr>
          <a:xfrm>
            <a:off x="1132840" y="3975100"/>
            <a:ext cx="2501265" cy="2287905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5" cstate="print"/>
          <a:srcRect t="327" r="48008" b="6257"/>
          <a:stretch>
            <a:fillRect/>
          </a:stretch>
        </p:blipFill>
        <p:spPr>
          <a:xfrm>
            <a:off x="19050" y="-735965"/>
            <a:ext cx="6516370" cy="7808595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5" cstate="print"/>
          <a:srcRect l="48557" t="372" r="1589" b="6257"/>
          <a:stretch>
            <a:fillRect/>
          </a:stretch>
        </p:blipFill>
        <p:spPr>
          <a:xfrm>
            <a:off x="5977890" y="-721995"/>
            <a:ext cx="6248400" cy="78047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6300323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415" y="-262890"/>
            <a:ext cx="12483465" cy="70472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19905" y="553085"/>
            <a:ext cx="4217670" cy="623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 小毛驴，耳朵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长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；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大红马，耳朵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短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；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大象耳朵像蒲扇。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小花猫，耳朵尖；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小猴子，耳朵圆；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黄狗耳朵听得远。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4505" y="2778125"/>
            <a:ext cx="2051685" cy="64516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《耳朵》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429385" y="38100"/>
            <a:ext cx="1811655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自由读</a:t>
            </a:r>
          </a:p>
        </p:txBody>
      </p:sp>
      <p:sp>
        <p:nvSpPr>
          <p:cNvPr id="2" name="椭圆 1"/>
          <p:cNvSpPr/>
          <p:nvPr/>
        </p:nvSpPr>
        <p:spPr>
          <a:xfrm>
            <a:off x="4509770" y="1116965"/>
            <a:ext cx="1792605" cy="645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446270" y="1926590"/>
            <a:ext cx="1792605" cy="645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78020" y="2767965"/>
            <a:ext cx="1195070" cy="645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46270" y="3561715"/>
            <a:ext cx="1792605" cy="645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78020" y="4418965"/>
            <a:ext cx="1792605" cy="645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462145" y="5212715"/>
            <a:ext cx="1195070" cy="64579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4" cstate="print"/>
          <a:srcRect t="327" r="48008" b="6257"/>
          <a:stretch>
            <a:fillRect/>
          </a:stretch>
        </p:blipFill>
        <p:spPr>
          <a:xfrm>
            <a:off x="19050" y="-735965"/>
            <a:ext cx="6516370" cy="7808595"/>
          </a:xfrm>
          <a:prstGeom prst="rect">
            <a:avLst/>
          </a:prstGeom>
        </p:spPr>
      </p:pic>
      <p:pic>
        <p:nvPicPr>
          <p:cNvPr id="12" name="图片 11" descr="1"/>
          <p:cNvPicPr>
            <a:picLocks noChangeAspect="1"/>
          </p:cNvPicPr>
          <p:nvPr/>
        </p:nvPicPr>
        <p:blipFill>
          <a:blip r:embed="rId4" cstate="print"/>
          <a:srcRect l="48557" t="372" r="1589" b="6257"/>
          <a:stretch>
            <a:fillRect/>
          </a:stretch>
        </p:blipFill>
        <p:spPr>
          <a:xfrm>
            <a:off x="5977890" y="-721995"/>
            <a:ext cx="6360160" cy="7804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1" animBg="1"/>
      <p:bldP spid="3" grpId="0" animBg="1"/>
      <p:bldP spid="4" grpId="0" animBg="1"/>
      <p:bldP spid="5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90630032905"/>
          <p:cNvPicPr>
            <a:picLocks noChangeAspect="1"/>
          </p:cNvPicPr>
          <p:nvPr/>
        </p:nvPicPr>
        <p:blipFill>
          <a:blip r:embed="rId3" cstate="print"/>
          <a:srcRect t="12134" r="1605" b="6547"/>
          <a:stretch>
            <a:fillRect/>
          </a:stretch>
        </p:blipFill>
        <p:spPr>
          <a:xfrm rot="16200000">
            <a:off x="2149475" y="-2576195"/>
            <a:ext cx="8392795" cy="12755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8315" y="1383030"/>
            <a:ext cx="8990965" cy="432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：小毛驴，</a:t>
            </a:r>
            <a:r>
              <a:rPr lang="zh-CN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耳朵</a:t>
            </a:r>
            <a:r>
              <a:rPr lang="zh-CN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长长长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，耳朵</a:t>
            </a:r>
            <a:r>
              <a:rPr lang="zh-CN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zh-CN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毛驴毛驴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耳朵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：大红马，耳朵</a:t>
            </a:r>
            <a:r>
              <a:rPr lang="zh-CN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短短短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，耳朵</a:t>
            </a:r>
            <a:r>
              <a:rPr lang="zh-CN" altLang="zh-CN" sz="40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红马红马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耳朵</a:t>
            </a:r>
            <a:r>
              <a:rPr lang="zh-CN" altLang="zh-CN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：大象耳朵像蒲扇。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像蒲扇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，像蒲扇。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大象</a:t>
            </a:r>
            <a:r>
              <a:rPr lang="zh-CN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耳朵像蒲扇。</a:t>
            </a:r>
            <a:endParaRPr lang="en-US" altLang="zh-CN" sz="40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8851352" y="123497"/>
            <a:ext cx="301709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男女唱和读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28470" y="1383030"/>
            <a:ext cx="9227820" cy="432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500"/>
              </a:lnSpc>
            </a:pPr>
            <a:r>
              <a:rPr lang="zh-CN" altLang="en-US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女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：小花猫，耳朵尖； 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男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尖尖尖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，耳朵尖。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花猫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花猫耳朵尖；</a:t>
            </a:r>
          </a:p>
          <a:p>
            <a:pPr fontAlgn="auto">
              <a:lnSpc>
                <a:spcPts val="5500"/>
              </a:lnSpc>
            </a:pPr>
            <a:r>
              <a:rPr lang="zh-CN" altLang="en-US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女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：小猴子，耳朵圆； 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男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圆圆圆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，耳朵圆。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猴子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猴子耳朵圆；</a:t>
            </a:r>
          </a:p>
          <a:p>
            <a:pPr fontAlgn="auto">
              <a:lnSpc>
                <a:spcPts val="5500"/>
              </a:lnSpc>
            </a:pPr>
            <a:r>
              <a:rPr lang="zh-CN" altLang="en-US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女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：黄狗耳朵听得远。 </a:t>
            </a:r>
          </a:p>
          <a:p>
            <a:pPr fontAlgn="auto">
              <a:lnSpc>
                <a:spcPts val="5500"/>
              </a:lnSpc>
            </a:pPr>
            <a:r>
              <a:rPr lang="zh-CN" altLang="zh-CN" sz="40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男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听得远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，听得远。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黄狗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耳朵听得远。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2"/>
            <a:ext cx="12192673" cy="68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00243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00380" y="909955"/>
            <a:ext cx="11525885" cy="57461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34819" name="文本框 99"/>
          <p:cNvSpPr txBox="1">
            <a:spLocks noChangeArrowheads="1"/>
          </p:cNvSpPr>
          <p:nvPr/>
        </p:nvSpPr>
        <p:spPr bwMode="auto">
          <a:xfrm>
            <a:off x="755650" y="393065"/>
            <a:ext cx="4408805" cy="5691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谁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的尾巴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谁的尾巴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短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？　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谁的尾巴好像一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把伞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谁的尾巴弯？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谁的尾巴扁？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谁的尾巴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好看？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765935" y="146685"/>
            <a:ext cx="178562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表演读</a:t>
            </a:r>
          </a:p>
        </p:txBody>
      </p:sp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5369560" y="1257300"/>
            <a:ext cx="5637530" cy="491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猴子的尾巴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兔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子的尾巴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短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松鼠的尾巴好像一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把伞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鸡的尾巴弯。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鸭子的尾巴扁。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孔雀的尾巴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好看。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9458" name="Picture 3" descr="pic_2274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FFF">
                  <a:alpha val="100000"/>
                </a:srgbClr>
              </a:clrFrom>
              <a:clrTo>
                <a:srgbClr val="F9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5180" y="910590"/>
            <a:ext cx="1179830" cy="1042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6" descr="pic_2274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3030" y="1726565"/>
            <a:ext cx="1616075" cy="1072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9" descr="pic_2274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4780" y="2548255"/>
            <a:ext cx="1252855" cy="94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4" descr="公鸡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335" y="3782060"/>
            <a:ext cx="1214120" cy="947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7" descr="鸭子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2425" y="4767580"/>
            <a:ext cx="998855" cy="71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20" descr="孔雀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915" y="5481320"/>
            <a:ext cx="1493520" cy="1082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2"/>
            <a:ext cx="12192673" cy="68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00243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02336" y="1051914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34819" name="文本框 99"/>
          <p:cNvSpPr txBox="1">
            <a:spLocks noChangeArrowheads="1"/>
          </p:cNvSpPr>
          <p:nvPr/>
        </p:nvSpPr>
        <p:spPr bwMode="auto">
          <a:xfrm>
            <a:off x="2114550" y="1298575"/>
            <a:ext cx="5085080" cy="2416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谁的尾巴长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？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谁的尾巴短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？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     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谁的尾巴好像一把伞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？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3175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175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99"/>
          <p:cNvSpPr txBox="1">
            <a:spLocks noChangeArrowheads="1"/>
          </p:cNvSpPr>
          <p:nvPr/>
        </p:nvSpPr>
        <p:spPr bwMode="auto">
          <a:xfrm>
            <a:off x="2114550" y="3835400"/>
            <a:ext cx="5085080" cy="2416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谁的尾巴弯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？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谁的尾巴扁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？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谁的尾巴最好看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？</a:t>
            </a:r>
            <a:r>
              <a:rPr lang="zh-CN" altLang="en-US" sz="3175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</a:t>
            </a:r>
            <a:r>
              <a:rPr lang="zh-CN" altLang="en-US" sz="3175" b="1"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175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83095" y="1453515"/>
            <a:ext cx="3966845" cy="40925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60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4691380" y="278765"/>
            <a:ext cx="2291715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我的发现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2"/>
            <a:ext cx="12192673" cy="68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00243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02336" y="1051914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34819" name="文本框 99"/>
          <p:cNvSpPr txBox="1">
            <a:spLocks noChangeArrowheads="1"/>
          </p:cNvSpPr>
          <p:nvPr/>
        </p:nvSpPr>
        <p:spPr bwMode="auto">
          <a:xfrm>
            <a:off x="2114550" y="1298575"/>
            <a:ext cx="5085080" cy="2416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谁的尾巴长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？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谁的尾巴短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？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     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谁的尾巴好像一把伞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？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 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3175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175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83095" y="1453515"/>
            <a:ext cx="3966845" cy="40925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4651375" y="299085"/>
            <a:ext cx="2291715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范读跟读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92"/>
            <a:ext cx="12192673" cy="68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00243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00431" y="987779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34819" name="文本框 99"/>
          <p:cNvSpPr txBox="1">
            <a:spLocks noChangeArrowheads="1"/>
          </p:cNvSpPr>
          <p:nvPr/>
        </p:nvSpPr>
        <p:spPr bwMode="auto">
          <a:xfrm>
            <a:off x="755650" y="551815"/>
            <a:ext cx="5202555" cy="5691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一：谁的尾巴长？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一：谁的尾巴短？　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一：谁的尾巴好像一把伞？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二：谁的尾巴弯？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二：谁的尾巴扁？          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二：谁的尾巴最好看？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819872" y="156517"/>
            <a:ext cx="301709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小组问答读</a:t>
            </a:r>
          </a:p>
        </p:txBody>
      </p:sp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6018530" y="1260475"/>
            <a:ext cx="5637530" cy="491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9" tIns="45720" rIns="91439" bIns="45720">
            <a:spAutoFit/>
          </a:bodyPr>
          <a:lstStyle/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二：猴子的尾巴长。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二：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兔子的尾巴短。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二：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松鼠的尾巴好像一把伞。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一：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公鸡的尾巴弯。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一：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鸭子的尾巴扁。</a:t>
            </a:r>
          </a:p>
          <a:p>
            <a:pPr defTabSz="43180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一：孔雀的尾巴最好看。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 descr="花边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83" t="16328" r="12813" b="72378"/>
          <a:stretch>
            <a:fillRect/>
          </a:stretch>
        </p:blipFill>
        <p:spPr>
          <a:xfrm>
            <a:off x="613189" y="3388660"/>
            <a:ext cx="5335793" cy="774550"/>
          </a:xfrm>
          <a:prstGeom prst="rect">
            <a:avLst/>
          </a:prstGeom>
        </p:spPr>
      </p:pic>
      <p:pic>
        <p:nvPicPr>
          <p:cNvPr id="15" name="图片 14" descr="花边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83" t="16328" r="12813" b="72378"/>
          <a:stretch>
            <a:fillRect/>
          </a:stretch>
        </p:blipFill>
        <p:spPr>
          <a:xfrm>
            <a:off x="6026131" y="3336662"/>
            <a:ext cx="5335793" cy="77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cf\Desktop\新建文件夹\1_170505134646_1.jpg1_170505134646_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72938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528371" y="1101000"/>
            <a:ext cx="11188095" cy="566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sp>
        <p:nvSpPr>
          <p:cNvPr id="1048770" name="Text Placeholder 3"/>
          <p:cNvSpPr txBox="1"/>
          <p:nvPr/>
        </p:nvSpPr>
        <p:spPr>
          <a:xfrm>
            <a:off x="2259013" y="4700588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 algn="ctr" defTabSz="1219200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80%</a:t>
            </a:r>
          </a:p>
        </p:txBody>
      </p:sp>
      <p:sp>
        <p:nvSpPr>
          <p:cNvPr id="1048771" name="Text Placeholder 3"/>
          <p:cNvSpPr txBox="1"/>
          <p:nvPr/>
        </p:nvSpPr>
        <p:spPr>
          <a:xfrm>
            <a:off x="2259013" y="3619500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 algn="ctr" defTabSz="1219200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70%</a:t>
            </a:r>
          </a:p>
        </p:txBody>
      </p:sp>
      <p:sp>
        <p:nvSpPr>
          <p:cNvPr id="1048772" name="Text Placeholder 3"/>
          <p:cNvSpPr txBox="1"/>
          <p:nvPr/>
        </p:nvSpPr>
        <p:spPr>
          <a:xfrm>
            <a:off x="2339975" y="2671763"/>
            <a:ext cx="396875" cy="32861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3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0%</a:t>
            </a:r>
            <a:endParaRPr kumimoji="0" lang="en-US" sz="2135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99185" y="295275"/>
            <a:ext cx="2194560" cy="6769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reflection blurRad="114300" stA="50000" endA="300" endPos="55000" dist="190500" dir="5400000" sy="-100000" algn="bl" rotWithShape="0"/>
            <a:softEdge rad="31750"/>
          </a:effectLst>
        </p:spPr>
        <p:txBody>
          <a:bodyPr wrap="square" lIns="91439" tIns="45720" rIns="91439" bIns="45720">
            <a:spAutoFit/>
          </a:bodyPr>
          <a:lstStyle/>
          <a:p>
            <a:pPr marL="228600" indent="-228600" algn="l">
              <a:buNone/>
            </a:pPr>
            <a:r>
              <a:rPr lang="zh-CN" altLang="en-US" sz="381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最强大脑</a:t>
            </a:r>
          </a:p>
        </p:txBody>
      </p:sp>
      <p:pic>
        <p:nvPicPr>
          <p:cNvPr id="2" name="图片 1" descr="最强大脑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3745" y="1168400"/>
            <a:ext cx="5146040" cy="52584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cf\Desktop\新建文件夹\1_170505134646_1.jpg1_170505134646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00243" y="7392"/>
            <a:ext cx="12589799" cy="7075714"/>
          </a:xfrm>
          <a:prstGeom prst="rect">
            <a:avLst/>
          </a:prstGeom>
        </p:spPr>
      </p:pic>
      <p:sp>
        <p:nvSpPr>
          <p:cNvPr id="33794" name="圆角矩形 3"/>
          <p:cNvSpPr>
            <a:spLocks noChangeArrowheads="1"/>
          </p:cNvSpPr>
          <p:nvPr/>
        </p:nvSpPr>
        <p:spPr bwMode="auto">
          <a:xfrm>
            <a:off x="-200025" y="895985"/>
            <a:ext cx="12332335" cy="5712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rgbClr val="41719C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lIns="91439" tIns="45720" rIns="91439" bIns="45720" anchor="ctr"/>
          <a:lstStyle/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读：如果你有一盒彩笔，你会用它画什么？　　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诵：我有一盒彩笔，我用它画美丽的今天。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读：美丽的今天是怎样的？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诵：画一条蓝色的直线，那是小河流过稻田。</a:t>
            </a:r>
          </a:p>
          <a:p>
            <a:pPr algn="ctr" defTabSz="431800">
              <a:buFont typeface="Arial" panose="020B0604020202020204" pitchFamily="34" charset="0"/>
              <a:buNone/>
            </a:pPr>
            <a:r>
              <a:rPr lang="zh-CN" altLang="en-US" sz="1905" noProof="1">
                <a:solidFill>
                  <a:srgbClr val="FFFFFF"/>
                </a:solidFill>
              </a:rPr>
              <a:t>　　……</a:t>
            </a: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 cstate="print"/>
          <a:srcRect l="57605" t="16580" r="12953" b="10755"/>
          <a:stretch>
            <a:fillRect/>
          </a:stretch>
        </p:blipFill>
        <p:spPr>
          <a:xfrm>
            <a:off x="8872220" y="1254125"/>
            <a:ext cx="3255010" cy="451929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print"/>
          <a:srcRect l="55140" t="16497" r="13102" b="14814"/>
          <a:stretch>
            <a:fillRect/>
          </a:stretch>
        </p:blipFill>
        <p:spPr>
          <a:xfrm>
            <a:off x="8434705" y="1335405"/>
            <a:ext cx="3498850" cy="42576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print"/>
          <a:srcRect l="26857" t="17523" r="5350" b="10292"/>
          <a:stretch>
            <a:fillRect/>
          </a:stretch>
        </p:blipFill>
        <p:spPr>
          <a:xfrm>
            <a:off x="269240" y="1400175"/>
            <a:ext cx="7055485" cy="4226560"/>
          </a:xfrm>
          <a:prstGeom prst="snip1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rot="5400000">
            <a:off x="1950347" y="3733502"/>
            <a:ext cx="3439832" cy="17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rot="5400000">
            <a:off x="7248003" y="3817882"/>
            <a:ext cx="3487046" cy="25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01460" y="2136140"/>
            <a:ext cx="2225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+mn-ea"/>
                <a:cs typeface="+mn-ea"/>
                <a:sym typeface="+mn-ea"/>
              </a:rPr>
              <a:t>谁的耳朵长？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933</Words>
  <Application>Microsoft Office PowerPoint</Application>
  <PresentationFormat>自定义</PresentationFormat>
  <Paragraphs>195</Paragraphs>
  <Slides>15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cf</dc:creator>
  <cp:lastModifiedBy>XTJY</cp:lastModifiedBy>
  <cp:revision>37</cp:revision>
  <dcterms:created xsi:type="dcterms:W3CDTF">2019-06-29T18:51:00Z</dcterms:created>
  <dcterms:modified xsi:type="dcterms:W3CDTF">2019-07-14T05:39:57Z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