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70" r:id="rId16"/>
    <p:sldId id="269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CC"/>
    <a:srgbClr val="33CCCC"/>
    <a:srgbClr val="FF66FF"/>
    <a:srgbClr val="FF3399"/>
    <a:srgbClr val="FF00FF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84" d="100"/>
          <a:sy n="84" d="100"/>
        </p:scale>
        <p:origin x="-71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&#28165;&#26216;&#26395;&#21736;&#22270;.pptx" TargetMode="External"/><Relationship Id="rId4" Type="http://schemas.openxmlformats.org/officeDocument/2006/relationships/hyperlink" Target="&#40644;&#26127;&#20302;&#39134;&#22270;.pptx" TargetMode="External"/><Relationship Id="rId3" Type="http://schemas.openxmlformats.org/officeDocument/2006/relationships/hyperlink" Target="&#27700;&#30000;&#38035;&#40060;&#22270;.pptx" TargetMode="External"/><Relationship Id="rId2" Type="http://schemas.openxmlformats.org/officeDocument/2006/relationships/hyperlink" Target="&#32654;&#22937;&#36523;&#23039;&#22270;.pptx" TargetMode="Externa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microsoft.com/office/2007/relationships/media" Target="file:///C:\Users\yinhe\Desktop\&#36213;&#23721;&#12298;&#30333;&#40557;&#12299;&#26032;\&#30333;&#40557;&#25972;&#20307;&#35838;&#20214;\&#30333;&#40557;22.mp3" TargetMode="External"/><Relationship Id="rId2" Type="http://schemas.openxmlformats.org/officeDocument/2006/relationships/audio" Target="file:///C:\Users\yinhe\Desktop\&#36213;&#23721;&#12298;&#30333;&#40557;&#12299;&#26032;\&#30333;&#40557;&#25972;&#20307;&#35838;&#20214;\&#30333;&#40557;22.mp3" TargetMode="Externa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jpeg"/><Relationship Id="rId11" Type="http://schemas.openxmlformats.org/officeDocument/2006/relationships/image" Target="../media/image13.jpeg"/><Relationship Id="rId10" Type="http://schemas.openxmlformats.org/officeDocument/2006/relationships/image" Target="../media/image12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569702_17569702_13586928831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065" y="1196752"/>
            <a:ext cx="12179935" cy="68338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统编版五年级上册第一单元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1340768"/>
            <a:ext cx="4176464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1744" y="1340768"/>
            <a:ext cx="44644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白   鹭</a:t>
            </a:r>
            <a:endParaRPr lang="zh-CN" alt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165304"/>
            <a:ext cx="6480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77272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执教：赵岩 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河北省承德市宽城满族自治县第三小学</a:t>
            </a:r>
            <a:endParaRPr lang="zh-CN" altLang="en-US" sz="36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9696" y="119675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白鹭是一首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精巧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4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314096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交流提示：课文第</a:t>
            </a:r>
            <a:r>
              <a:rPr lang="en-US" altLang="zh-CN" sz="40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</a:t>
            </a:r>
            <a:r>
              <a:rPr lang="zh-CN" altLang="en-US" sz="40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自然段描绘的是</a:t>
            </a:r>
            <a:r>
              <a:rPr lang="en-US" altLang="zh-CN" sz="40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40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图。</a:t>
            </a:r>
            <a:endParaRPr lang="zh-CN" altLang="en-US" sz="4000" b="1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内容占位符 3" descr="10x58PICIKN_102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88640"/>
            <a:ext cx="55919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3392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自学提示  批注阅读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07568" y="1330797"/>
            <a:ext cx="8280920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选择你最喜欢的一幅画面，认真品读，从哪些重点词句中能体会到“白鹭是一首精巧的诗”？</a:t>
            </a:r>
            <a:r>
              <a:rPr lang="zh-CN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从画面、意境、情感等方面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批注你的感悟，并带着自己的感受读一读。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063552" y="4678263"/>
            <a:ext cx="8712968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温馨提示：我最喜欢的画面是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_____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，我从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___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词或句）中，体会到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__________。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云形 10">
            <a:hlinkClick r:id="rId2" action="ppaction://hlinkpres?slideindex=1&amp;slidetitle="/>
          </p:cNvPr>
          <p:cNvSpPr/>
          <p:nvPr/>
        </p:nvSpPr>
        <p:spPr>
          <a:xfrm>
            <a:off x="2639616" y="6165304"/>
            <a:ext cx="360040" cy="360040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50000"/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云形 16">
            <a:hlinkClick r:id="rId3" action="ppaction://hlinkpres?slideindex=1&amp;slidetitle="/>
          </p:cNvPr>
          <p:cNvSpPr/>
          <p:nvPr/>
        </p:nvSpPr>
        <p:spPr>
          <a:xfrm>
            <a:off x="3575720" y="6165304"/>
            <a:ext cx="360040" cy="360040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50000"/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8" name="云形 17">
            <a:hlinkClick r:id="rId4" action="ppaction://hlinkpres?slideindex=1&amp;slidetitle="/>
          </p:cNvPr>
          <p:cNvSpPr/>
          <p:nvPr/>
        </p:nvSpPr>
        <p:spPr>
          <a:xfrm>
            <a:off x="6096000" y="5949280"/>
            <a:ext cx="360040" cy="360040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50000"/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9" name="云形 18">
            <a:hlinkClick r:id="rId5" action="ppaction://hlinkpres?slideindex=1&amp;slidetitle="/>
          </p:cNvPr>
          <p:cNvSpPr/>
          <p:nvPr/>
        </p:nvSpPr>
        <p:spPr>
          <a:xfrm>
            <a:off x="5087888" y="6237312"/>
            <a:ext cx="360040" cy="360040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50000"/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628900" y="6237605"/>
            <a:ext cx="266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1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7569702_17569702_13586928831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56792"/>
            <a:ext cx="12179935" cy="68338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17317" y="632753"/>
            <a:ext cx="885698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白鹭实在是一首诗，</a:t>
            </a:r>
            <a:endParaRPr lang="en-US" altLang="zh-CN" sz="44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一首精巧的诗，</a:t>
            </a:r>
            <a:endParaRPr lang="en-US" altLang="zh-CN" sz="44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一首韵在骨子里的散文诗。</a:t>
            </a:r>
            <a:endParaRPr lang="zh-CN" altLang="en-US" sz="4400" b="1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5960" y="3501008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35960" y="34290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7569702_17569702_13586928831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56792"/>
            <a:ext cx="12179935" cy="68338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3592" y="620688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白鹭实在是一首诗，</a:t>
            </a:r>
            <a:endParaRPr lang="en-US" altLang="zh-CN" sz="44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一首（</a:t>
            </a:r>
            <a:r>
              <a:rPr lang="zh-CN" altLang="en-US" sz="4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）的诗，</a:t>
            </a:r>
            <a:endParaRPr lang="en-US" altLang="zh-CN" sz="44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一首（           ）的散文诗。</a:t>
            </a:r>
            <a:endParaRPr lang="zh-CN" altLang="en-US" sz="4400" b="1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5960" y="3501008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35960" y="34290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5800" y="126876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精巧</a:t>
            </a:r>
            <a:endParaRPr lang="zh-CN" altLang="en-US" sz="4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5800" y="191683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韵在骨子里</a:t>
            </a:r>
            <a:endParaRPr lang="zh-CN" altLang="en-US" sz="4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内容占位符 3" descr="10x58PICIKN_102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88640"/>
            <a:ext cx="5879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9416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自学提示  批注阅读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91544" y="2276872"/>
            <a:ext cx="8856984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默读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新主题阅读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对对读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鸽子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，根据表格的提示，找出鸽子的特点，用“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划出来。再想一想，作者借助鸽子抒发了怎样的情感？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2687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800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推荐阅读：</a:t>
            </a:r>
            <a:endParaRPr lang="zh-CN" altLang="en-US" sz="4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616" y="2348880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《</a:t>
            </a:r>
            <a:r>
              <a:rPr lang="zh-CN" altLang="en-US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石榴</a:t>
            </a:r>
            <a:r>
              <a:rPr lang="en-US" altLang="zh-CN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》——</a:t>
            </a:r>
            <a:r>
              <a:rPr lang="zh-CN" altLang="en-US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郭沫若</a:t>
            </a:r>
            <a:endParaRPr lang="en-US" altLang="zh-CN" sz="4000" b="1" dirty="0" smtClean="0">
              <a:solidFill>
                <a:srgbClr val="FF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《</a:t>
            </a:r>
            <a:r>
              <a:rPr lang="zh-CN" altLang="en-US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贝壳</a:t>
            </a:r>
            <a:r>
              <a:rPr lang="en-US" altLang="zh-CN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》——</a:t>
            </a:r>
            <a:r>
              <a:rPr lang="zh-CN" altLang="en-US" sz="4000" b="1" dirty="0" smtClean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席慕蓉</a:t>
            </a:r>
            <a:endParaRPr lang="zh-CN" altLang="en-US" sz="4000" b="1" dirty="0">
              <a:solidFill>
                <a:srgbClr val="FF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9679400_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8596336"/>
            <a:ext cx="12192000" cy="16417824"/>
          </a:xfrm>
          <a:prstGeom prst="rect">
            <a:avLst/>
          </a:prstGeom>
        </p:spPr>
      </p:pic>
      <p:pic>
        <p:nvPicPr>
          <p:cNvPr id="5" name="白鹭2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V="1">
            <a:off x="10128448" y="4725144"/>
            <a:ext cx="72008" cy="72008"/>
          </a:xfrm>
          <a:prstGeom prst="rect">
            <a:avLst/>
          </a:prstGeom>
        </p:spPr>
      </p:pic>
      <p:pic>
        <p:nvPicPr>
          <p:cNvPr id="8" name="图片 7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259632"/>
            <a:ext cx="12192000" cy="12601400"/>
          </a:xfrm>
          <a:prstGeom prst="rect">
            <a:avLst/>
          </a:prstGeom>
        </p:spPr>
      </p:pic>
      <p:pic>
        <p:nvPicPr>
          <p:cNvPr id="10" name="图片 9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8784976"/>
          </a:xfrm>
          <a:prstGeom prst="rect">
            <a:avLst/>
          </a:prstGeom>
        </p:spPr>
      </p:pic>
      <p:pic>
        <p:nvPicPr>
          <p:cNvPr id="11" name="图片 10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5076564"/>
            <a:ext cx="12192000" cy="12682028"/>
          </a:xfrm>
          <a:prstGeom prst="rect">
            <a:avLst/>
          </a:prstGeom>
        </p:spPr>
      </p:pic>
      <p:pic>
        <p:nvPicPr>
          <p:cNvPr id="12" name="图片 11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531440"/>
            <a:ext cx="12192000" cy="8208912"/>
          </a:xfrm>
          <a:prstGeom prst="rect">
            <a:avLst/>
          </a:prstGeom>
        </p:spPr>
      </p:pic>
      <p:pic>
        <p:nvPicPr>
          <p:cNvPr id="13" name="图片 12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-1755576"/>
            <a:ext cx="12360696" cy="10081120"/>
          </a:xfrm>
          <a:prstGeom prst="rect">
            <a:avLst/>
          </a:prstGeom>
        </p:spPr>
      </p:pic>
      <p:pic>
        <p:nvPicPr>
          <p:cNvPr id="14" name="图片 13" descr="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-2259632"/>
            <a:ext cx="12360696" cy="12241360"/>
          </a:xfrm>
          <a:prstGeom prst="rect">
            <a:avLst/>
          </a:prstGeom>
        </p:spPr>
      </p:pic>
      <p:pic>
        <p:nvPicPr>
          <p:cNvPr id="15" name="图片 14" descr="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-5067944"/>
            <a:ext cx="12529392" cy="14050180"/>
          </a:xfrm>
          <a:prstGeom prst="rect">
            <a:avLst/>
          </a:prstGeom>
        </p:spPr>
      </p:pic>
      <p:pic>
        <p:nvPicPr>
          <p:cNvPr id="18" name="图片 17" descr="1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-7660232"/>
            <a:ext cx="12576720" cy="1641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9050" y="-1905"/>
            <a:ext cx="12255500" cy="686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43672" y="620688"/>
            <a:ext cx="5594801" cy="53245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kumimoji="0" lang="zh-CN" altLang="en-US" sz="4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白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鹭鸶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   唐 李白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白 鹭 下 秋 水，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孤 飞 如 坠 霜。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心 闲 且 未 去，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独 立 沙 洲 傍。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31504" y="112332"/>
            <a:ext cx="9252520" cy="6771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：一只孤独的白鹭鸶，欲下到秋天寒冷的河水中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0" lang="zh-CN" alt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捕鱼喝水。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：白鹭下秋水，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：孤独的身影像一片飘落的霜雪。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：孤飞如坠霜。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：一副悠闲自在的样子，似乎还不想急着离开。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：心闲且未去，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：独立在沙滩的边缘。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：独立沙洲傍。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15680" y="764704"/>
            <a:ext cx="5594801" cy="53245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白鹭鸶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唐 李白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白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鹭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秋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水，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孤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飞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坠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霜。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心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闲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且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未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去，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独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立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沙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洲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傍。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5720" y="620688"/>
            <a:ext cx="4817344" cy="56015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鹭 </a:t>
            </a:r>
            <a:r>
              <a:rPr kumimoji="0" lang="en-US" altLang="zh-CN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鸶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唐 杜牧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雪衣雪发青玉嘴，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群捕鱼儿溪影中。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惊飞远映碧山去，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一树梨花落晚风。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47728" y="143635"/>
            <a:ext cx="5333511" cy="68634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：多美的近景啊！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：雪衣雪发青玉嘴，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群捕鱼儿溪影中。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：多美的远景啊！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：惊飞远映碧山去，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：多美的想象啊！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：一树梨花落晚风。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87688" y="575103"/>
            <a:ext cx="5846472" cy="56015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鹭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鸶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   唐 杜牧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男：雪衣雪发青玉嘴，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女：群捕鱼儿溪影中。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男：惊飞远映碧山去，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女：一树梨花落晚风。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63552" y="442119"/>
            <a:ext cx="8424936" cy="56015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师：白鹭是一首精巧的诗。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生：白鹭是一首精巧的诗。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师：白鹭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实在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一首诗，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一首韵在骨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lang="en-US" altLang="zh-CN" sz="4000" b="1" dirty="0" smtClean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0" lang="zh-CN" altLang="en-US" sz="4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子里的散文诗。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生：白鹭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实在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一首诗，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一首韵在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骨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000" b="1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子里的散文诗。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WPS 演示</Application>
  <PresentationFormat>自定义</PresentationFormat>
  <Paragraphs>103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黑体</vt:lpstr>
      <vt:lpstr>楷体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YAOMEI</cp:lastModifiedBy>
  <cp:revision>71</cp:revision>
  <dcterms:created xsi:type="dcterms:W3CDTF">2019-07-10T07:21:00Z</dcterms:created>
  <dcterms:modified xsi:type="dcterms:W3CDTF">2019-07-19T09:57:11Z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